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2"/>
  </p:sldMasterIdLst>
  <p:notesMasterIdLst>
    <p:notesMasterId r:id="rId26"/>
  </p:notesMasterIdLst>
  <p:handoutMasterIdLst>
    <p:handoutMasterId r:id="rId27"/>
  </p:handoutMasterIdLst>
  <p:sldIdLst>
    <p:sldId id="256" r:id="rId3"/>
    <p:sldId id="267" r:id="rId4"/>
    <p:sldId id="268" r:id="rId5"/>
    <p:sldId id="269" r:id="rId6"/>
    <p:sldId id="270" r:id="rId7"/>
    <p:sldId id="327" r:id="rId8"/>
    <p:sldId id="324" r:id="rId9"/>
    <p:sldId id="326" r:id="rId10"/>
    <p:sldId id="319" r:id="rId11"/>
    <p:sldId id="320" r:id="rId12"/>
    <p:sldId id="321" r:id="rId13"/>
    <p:sldId id="322" r:id="rId14"/>
    <p:sldId id="323" r:id="rId15"/>
    <p:sldId id="328" r:id="rId16"/>
    <p:sldId id="329" r:id="rId17"/>
    <p:sldId id="330" r:id="rId18"/>
    <p:sldId id="331" r:id="rId19"/>
    <p:sldId id="332" r:id="rId20"/>
    <p:sldId id="333" r:id="rId21"/>
    <p:sldId id="289" r:id="rId22"/>
    <p:sldId id="290" r:id="rId23"/>
    <p:sldId id="313" r:id="rId24"/>
    <p:sldId id="31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2448" autoAdjust="0"/>
  </p:normalViewPr>
  <p:slideViewPr>
    <p:cSldViewPr>
      <p:cViewPr varScale="1">
        <p:scale>
          <a:sx n="76" d="100"/>
          <a:sy n="76" d="100"/>
        </p:scale>
        <p:origin x="120" y="150"/>
      </p:cViewPr>
      <p:guideLst>
        <p:guide orient="horz" pos="2160"/>
        <p:guide pos="3840"/>
      </p:guideLst>
    </p:cSldViewPr>
  </p:slideViewPr>
  <p:outlineViewPr>
    <p:cViewPr>
      <p:scale>
        <a:sx n="33" d="100"/>
        <a:sy n="33" d="100"/>
      </p:scale>
      <p:origin x="0" y="-4230"/>
    </p:cViewPr>
  </p:outlineViewPr>
  <p:notesTextViewPr>
    <p:cViewPr>
      <p:scale>
        <a:sx n="1" d="1"/>
        <a:sy n="1" d="1"/>
      </p:scale>
      <p:origin x="0" y="0"/>
    </p:cViewPr>
  </p:notesTextViewPr>
  <p:notesViewPr>
    <p:cSldViewPr showGuides="1">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6477F7-4CC8-1744-8590-E7406628BB6D}" type="datetime1">
              <a:rPr lang="en-US" smtClean="0"/>
              <a:t>2/11/2014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2E193A-95B2-8B4A-AC67-EB303A625705}" type="datetime1">
              <a:rPr lang="en-US" smtClean="0"/>
              <a:t>2/11/2014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913BF-8487-7E44-9944-95EF8F244EDA}" type="slidenum">
              <a:rPr lang="en-US" smtClean="0"/>
              <a:t>2</a:t>
            </a:fld>
            <a:endParaRPr lang="en-US"/>
          </a:p>
        </p:txBody>
      </p:sp>
    </p:spTree>
    <p:extLst>
      <p:ext uri="{BB962C8B-B14F-4D97-AF65-F5344CB8AC3E}">
        <p14:creationId xmlns:p14="http://schemas.microsoft.com/office/powerpoint/2010/main" val="217081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5</a:t>
            </a:fld>
            <a:endParaRPr lang="en-US"/>
          </a:p>
        </p:txBody>
      </p:sp>
    </p:spTree>
    <p:extLst>
      <p:ext uri="{BB962C8B-B14F-4D97-AF65-F5344CB8AC3E}">
        <p14:creationId xmlns:p14="http://schemas.microsoft.com/office/powerpoint/2010/main" val="394165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9</a:t>
            </a:fld>
            <a:endParaRPr lang="en-US"/>
          </a:p>
        </p:txBody>
      </p:sp>
    </p:spTree>
    <p:extLst>
      <p:ext uri="{BB962C8B-B14F-4D97-AF65-F5344CB8AC3E}">
        <p14:creationId xmlns:p14="http://schemas.microsoft.com/office/powerpoint/2010/main" val="258265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12</a:t>
            </a:fld>
            <a:endParaRPr lang="en-US"/>
          </a:p>
        </p:txBody>
      </p:sp>
    </p:spTree>
    <p:extLst>
      <p:ext uri="{BB962C8B-B14F-4D97-AF65-F5344CB8AC3E}">
        <p14:creationId xmlns:p14="http://schemas.microsoft.com/office/powerpoint/2010/main" val="4215672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removal of power assistance mechanism</a:t>
            </a:r>
          </a:p>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14</a:t>
            </a:fld>
            <a:endParaRPr lang="en-US"/>
          </a:p>
        </p:txBody>
      </p:sp>
    </p:spTree>
    <p:extLst>
      <p:ext uri="{BB962C8B-B14F-4D97-AF65-F5344CB8AC3E}">
        <p14:creationId xmlns:p14="http://schemas.microsoft.com/office/powerpoint/2010/main" val="3943724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t>Without a power assist a driver will not be able to operate the vehicle alone, so the </a:t>
            </a:r>
            <a:r>
              <a:rPr lang="en-US" sz="2600" dirty="0" err="1" smtClean="0"/>
              <a:t>pedibus</a:t>
            </a:r>
            <a:r>
              <a:rPr lang="en-US" sz="2600" dirty="0" smtClean="0"/>
              <a:t> will need to be towed to the customer pickup location via a simple car dolly until a power assist is installed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600" dirty="0" smtClean="0"/>
              <a:t>In addition to time constraints, the cost of an effective Power assist system would add upwards of 3000$ to the total cost</a:t>
            </a:r>
          </a:p>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18</a:t>
            </a:fld>
            <a:endParaRPr lang="en-US"/>
          </a:p>
        </p:txBody>
      </p:sp>
    </p:spTree>
    <p:extLst>
      <p:ext uri="{BB962C8B-B14F-4D97-AF65-F5344CB8AC3E}">
        <p14:creationId xmlns:p14="http://schemas.microsoft.com/office/powerpoint/2010/main" val="188721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19</a:t>
            </a:fld>
            <a:endParaRPr lang="en-US"/>
          </a:p>
        </p:txBody>
      </p:sp>
    </p:spTree>
    <p:extLst>
      <p:ext uri="{BB962C8B-B14F-4D97-AF65-F5344CB8AC3E}">
        <p14:creationId xmlns:p14="http://schemas.microsoft.com/office/powerpoint/2010/main" val="210039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21</a:t>
            </a:fld>
            <a:endParaRPr lang="en-US"/>
          </a:p>
        </p:txBody>
      </p:sp>
    </p:spTree>
    <p:extLst>
      <p:ext uri="{BB962C8B-B14F-4D97-AF65-F5344CB8AC3E}">
        <p14:creationId xmlns:p14="http://schemas.microsoft.com/office/powerpoint/2010/main" val="291944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958632-53DB-3D4F-9F70-F751064608E5}" type="datetime1">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7" name="Rectangle 6"/>
          <p:cNvSpPr/>
          <p:nvPr/>
        </p:nvSpPr>
        <p:spPr>
          <a:xfrm>
            <a:off x="378885" y="444729"/>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378885" y="1906543"/>
            <a:ext cx="11435164"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10974519" y="444729"/>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561788" y="449005"/>
            <a:ext cx="10411968"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34940" y="1532427"/>
            <a:ext cx="10338816"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378885" y="6227064"/>
            <a:ext cx="11432116"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588" y="1298762"/>
            <a:ext cx="542544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6378089" y="914401"/>
            <a:ext cx="542544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58588" y="2456329"/>
            <a:ext cx="542544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6E0E6-FB20-D442-8D8B-7F529515B378}" type="datetime1">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grpSp>
        <p:nvGrpSpPr>
          <p:cNvPr id="8" name="Group 7"/>
          <p:cNvGrpSpPr/>
          <p:nvPr/>
        </p:nvGrpSpPr>
        <p:grpSpPr>
          <a:xfrm>
            <a:off x="378885" y="452719"/>
            <a:ext cx="11435164"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378885" y="6263390"/>
            <a:ext cx="11435164"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84095" y="4800600"/>
            <a:ext cx="11146989"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78884" y="457199"/>
            <a:ext cx="11436096"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58799" y="5367338"/>
            <a:ext cx="11072284"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F3036-A53A-2F47-A7A6-DE8AD10183CC}" type="datetime1">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378885" y="4280648"/>
            <a:ext cx="11435164"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84095" y="4778189"/>
            <a:ext cx="11146989"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378884" y="457200"/>
            <a:ext cx="11436096"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58799" y="5344927"/>
            <a:ext cx="11072284"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BEDBF-9415-4148-96A0-28AA36DA6EE8}" type="datetime1">
              <a:rPr lang="en-US" smtClean="0"/>
              <a:t>2/11/2014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1" y="914401"/>
            <a:ext cx="6926729"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4A2A869-B67A-FD4D-8030-F2477BEF44A5}" type="datetime1">
              <a:rPr lang="en-US" smtClean="0"/>
              <a:t>2/11/2014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pPr/>
              <a:t>‹#›</a:t>
            </a:fld>
            <a:endParaRPr lang="en-US"/>
          </a:p>
        </p:txBody>
      </p:sp>
      <p:sp>
        <p:nvSpPr>
          <p:cNvPr id="12" name="Rectangle 11"/>
          <p:cNvSpPr/>
          <p:nvPr/>
        </p:nvSpPr>
        <p:spPr>
          <a:xfrm>
            <a:off x="378884" y="4267201"/>
            <a:ext cx="36576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558802" y="4953001"/>
            <a:ext cx="3296023"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547686" y="4419600"/>
            <a:ext cx="3300527"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378885" y="594360"/>
            <a:ext cx="36576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378885" y="461683"/>
            <a:ext cx="11435164"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4028018" y="4801576"/>
            <a:ext cx="7782983"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378885" y="6263390"/>
            <a:ext cx="11435164"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042215" y="4800600"/>
            <a:ext cx="7588868"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028019" y="457199"/>
            <a:ext cx="7778496"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093074" y="5367338"/>
            <a:ext cx="7538009"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C081A-3709-6542-92B6-C835188C4831}" type="datetime1">
              <a:rPr lang="en-US" smtClean="0"/>
              <a:t>2/11/2014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pPr/>
              <a:t>‹#›</a:t>
            </a:fld>
            <a:endParaRPr lang="en-US"/>
          </a:p>
        </p:txBody>
      </p:sp>
      <p:sp>
        <p:nvSpPr>
          <p:cNvPr id="13" name="Picture Placeholder 2"/>
          <p:cNvSpPr>
            <a:spLocks noGrp="1"/>
          </p:cNvSpPr>
          <p:nvPr>
            <p:ph type="pic" idx="13"/>
          </p:nvPr>
        </p:nvSpPr>
        <p:spPr>
          <a:xfrm>
            <a:off x="378886" y="457200"/>
            <a:ext cx="3649133"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378886" y="3364992"/>
            <a:ext cx="3649133"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378885" y="1577848"/>
            <a:ext cx="11435164"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78885" y="2133600"/>
            <a:ext cx="11432116"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0E765B-1747-4C4A-A148-2BBDB48BC189}" type="datetime1">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074279" y="2668544"/>
            <a:ext cx="5934615" cy="151193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0165" y="473076"/>
            <a:ext cx="1292352"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378885" y="457200"/>
            <a:ext cx="8663516"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62AD3E1-6186-0F4D-8C64-21EFE798A1EC}" type="datetime1">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grpSp>
        <p:nvGrpSpPr>
          <p:cNvPr id="8" name="Group 7"/>
          <p:cNvGrpSpPr/>
          <p:nvPr/>
        </p:nvGrpSpPr>
        <p:grpSpPr>
          <a:xfrm rot="5400000">
            <a:off x="7200708" y="3332822"/>
            <a:ext cx="5934456" cy="183215"/>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378885" y="1577848"/>
            <a:ext cx="11435164"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9670371-1086-4148-BC8C-CB0B4605211E}" type="datetime1">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378885" y="444729"/>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2129698B-E5E3-C74C-8091-F8F5E4B2F5DE}" type="datetime1">
              <a:rPr lang="en-US" smtClean="0"/>
              <a:t>2/11/2014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pPr/>
              <a:t>‹#›</a:t>
            </a:fld>
            <a:endParaRPr lang="en-US"/>
          </a:p>
        </p:txBody>
      </p:sp>
      <p:sp>
        <p:nvSpPr>
          <p:cNvPr id="8" name="Picture Placeholder 7"/>
          <p:cNvSpPr>
            <a:spLocks noGrp="1"/>
          </p:cNvSpPr>
          <p:nvPr>
            <p:ph type="pic" sz="quarter" idx="13"/>
          </p:nvPr>
        </p:nvSpPr>
        <p:spPr>
          <a:xfrm>
            <a:off x="378883" y="2017059"/>
            <a:ext cx="11432116"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629894" y="1532965"/>
            <a:ext cx="10339045"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378885" y="1906543"/>
            <a:ext cx="11435164"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10974519" y="444729"/>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558178" y="444729"/>
            <a:ext cx="10414623"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378885" y="6263390"/>
            <a:ext cx="11435164"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10974519" y="4801576"/>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573024" y="4814125"/>
            <a:ext cx="103632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33984" y="5861304"/>
            <a:ext cx="10314432"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A763178-57E8-B34D-AA84-C5C337B893B6}" type="datetime1">
              <a:rPr lang="en-US" smtClean="0"/>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15577-5E59-914D-AF2B-40F5B00F07E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378883" y="443755"/>
            <a:ext cx="11432116"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D322D7F9-6974-BF48-8D17-940541D42C7B}" type="datetime1">
              <a:rPr lang="en-US" smtClean="0"/>
              <a:t>2/11/2014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pPr/>
              <a:t>‹#›</a:t>
            </a:fld>
            <a:endParaRPr lang="en-US"/>
          </a:p>
        </p:txBody>
      </p:sp>
      <p:sp>
        <p:nvSpPr>
          <p:cNvPr id="7" name="Rectangle 6"/>
          <p:cNvSpPr/>
          <p:nvPr/>
        </p:nvSpPr>
        <p:spPr>
          <a:xfrm>
            <a:off x="378885" y="4801576"/>
            <a:ext cx="11432116"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378885" y="6263390"/>
            <a:ext cx="11435164"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10974519" y="4801576"/>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573741" y="4814048"/>
            <a:ext cx="103632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27530" y="5862918"/>
            <a:ext cx="10309412"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378885" y="1577848"/>
            <a:ext cx="11435164"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537883" y="2151063"/>
            <a:ext cx="524256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370917" y="2151063"/>
            <a:ext cx="524256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0097E2D-9BFA-354F-B99C-457A2CF38E0F}" type="datetime1">
              <a:rPr lang="en-US" smtClean="0"/>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378885" y="1577848"/>
            <a:ext cx="11435164"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37883" y="1735138"/>
            <a:ext cx="524256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7883" y="2590800"/>
            <a:ext cx="524256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72660" y="1735138"/>
            <a:ext cx="524256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2660" y="2590800"/>
            <a:ext cx="524256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D940EA1-040E-454B-8A93-FD2755F4AA25}" type="datetime1">
              <a:rPr lang="en-US" smtClean="0"/>
              <a:t>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378885" y="455774"/>
            <a:ext cx="11432116"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378885" y="1577848"/>
            <a:ext cx="11435164"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C9F540D-271F-5E44-A2E0-A66AB361655B}" type="datetime1">
              <a:rPr lang="en-US" smtClean="0"/>
              <a:t>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DCF8-17B2-864D-9675-DCC1210BF1D8}" type="datetime1">
              <a:rPr lang="en-US" smtClean="0"/>
              <a:t>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grpSp>
        <p:nvGrpSpPr>
          <p:cNvPr id="5" name="Group 4"/>
          <p:cNvGrpSpPr/>
          <p:nvPr/>
        </p:nvGrpSpPr>
        <p:grpSpPr>
          <a:xfrm>
            <a:off x="378885" y="452719"/>
            <a:ext cx="11435164"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75338" y="2133601"/>
            <a:ext cx="9435663"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059915" y="6437033"/>
            <a:ext cx="28448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DD1FB89C-502E-DB4F-81F1-6DC58E9D92C6}" type="datetime1">
              <a:rPr lang="en-US" smtClean="0"/>
              <a:t>2/11/2014</a:t>
            </a:fld>
            <a:endParaRPr lang="en-US"/>
          </a:p>
        </p:txBody>
      </p:sp>
      <p:sp>
        <p:nvSpPr>
          <p:cNvPr id="5" name="Footer Placeholder 4"/>
          <p:cNvSpPr>
            <a:spLocks noGrp="1"/>
          </p:cNvSpPr>
          <p:nvPr>
            <p:ph type="ftr" sz="quarter" idx="3"/>
          </p:nvPr>
        </p:nvSpPr>
        <p:spPr>
          <a:xfrm>
            <a:off x="266264" y="6437033"/>
            <a:ext cx="8166536"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11075279" y="167347"/>
            <a:ext cx="840828"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B13333A4-2EF1-4B79-B68C-AB20E66B4822}" type="slidenum">
              <a:rPr lang="en-US" smtClean="0"/>
              <a:pPr/>
              <a:t>‹#›</a:t>
            </a:fld>
            <a:endParaRPr lang="en-US"/>
          </a:p>
        </p:txBody>
      </p:sp>
      <p:sp>
        <p:nvSpPr>
          <p:cNvPr id="2" name="Title Placeholder 1"/>
          <p:cNvSpPr>
            <a:spLocks noGrp="1"/>
          </p:cNvSpPr>
          <p:nvPr>
            <p:ph type="title"/>
          </p:nvPr>
        </p:nvSpPr>
        <p:spPr>
          <a:xfrm>
            <a:off x="378885" y="630382"/>
            <a:ext cx="11432116"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57200" y="990600"/>
            <a:ext cx="9418320" cy="854841"/>
          </a:xfrm>
        </p:spPr>
        <p:txBody>
          <a:bodyPr/>
          <a:lstStyle/>
          <a:p>
            <a:r>
              <a:rPr lang="en-US" dirty="0" smtClean="0"/>
              <a:t>Pedibus Development</a:t>
            </a:r>
            <a:endParaRPr lang="en-US" dirty="0"/>
          </a:p>
        </p:txBody>
      </p:sp>
      <p:grpSp>
        <p:nvGrpSpPr>
          <p:cNvPr id="7" name="Group 6"/>
          <p:cNvGrpSpPr>
            <a:grpSpLocks/>
          </p:cNvGrpSpPr>
          <p:nvPr/>
        </p:nvGrpSpPr>
        <p:grpSpPr bwMode="auto">
          <a:xfrm>
            <a:off x="4267200" y="5029200"/>
            <a:ext cx="3200400" cy="698500"/>
            <a:chOff x="3600" y="14040"/>
            <a:chExt cx="5040" cy="1100"/>
          </a:xfrm>
        </p:grpSpPr>
        <p:pic>
          <p:nvPicPr>
            <p:cNvPr id="8" name="Picture 7" descr="footer_se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 y="14040"/>
              <a:ext cx="3820" cy="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CCPedica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40" y="14040"/>
              <a:ext cx="900" cy="1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 name="Subtitle 2"/>
          <p:cNvSpPr>
            <a:spLocks noGrp="1"/>
          </p:cNvSpPr>
          <p:nvPr>
            <p:ph type="subTitle" idx="1"/>
          </p:nvPr>
        </p:nvSpPr>
        <p:spPr>
          <a:xfrm>
            <a:off x="457200" y="2286000"/>
            <a:ext cx="7342188" cy="3657600"/>
          </a:xfrm>
        </p:spPr>
        <p:txBody>
          <a:bodyPr>
            <a:normAutofit/>
          </a:bodyPr>
          <a:lstStyle/>
          <a:p>
            <a:r>
              <a:rPr lang="en-US" dirty="0" smtClean="0">
                <a:solidFill>
                  <a:srgbClr val="3D372E"/>
                </a:solidFill>
              </a:rPr>
              <a:t>Sponsored by Capital City </a:t>
            </a:r>
            <a:r>
              <a:rPr lang="en-US" dirty="0" err="1" smtClean="0">
                <a:solidFill>
                  <a:srgbClr val="3D372E"/>
                </a:solidFill>
              </a:rPr>
              <a:t>Pedicab</a:t>
            </a:r>
            <a:r>
              <a:rPr lang="en-US" dirty="0" smtClean="0">
                <a:solidFill>
                  <a:srgbClr val="3D372E"/>
                </a:solidFill>
              </a:rPr>
              <a:t> Company</a:t>
            </a:r>
          </a:p>
          <a:p>
            <a:r>
              <a:rPr lang="en-US" dirty="0" smtClean="0">
                <a:solidFill>
                  <a:srgbClr val="3D372E"/>
                </a:solidFill>
              </a:rPr>
              <a:t>In affiliation with the FSU and FAMU College of Engineering</a:t>
            </a:r>
          </a:p>
          <a:p>
            <a:endParaRPr lang="en-US" dirty="0" smtClean="0">
              <a:solidFill>
                <a:srgbClr val="3D372E"/>
              </a:solidFill>
            </a:endParaRPr>
          </a:p>
          <a:p>
            <a:endParaRPr lang="en-US" dirty="0" smtClean="0">
              <a:solidFill>
                <a:srgbClr val="3D372E"/>
              </a:solidFill>
            </a:endParaRPr>
          </a:p>
          <a:p>
            <a:endParaRPr lang="en-US" dirty="0">
              <a:solidFill>
                <a:srgbClr val="3D372E"/>
              </a:solidFill>
            </a:endParaRPr>
          </a:p>
          <a:p>
            <a:r>
              <a:rPr lang="en-US" dirty="0" smtClean="0">
                <a:solidFill>
                  <a:srgbClr val="3D372E"/>
                </a:solidFill>
              </a:rPr>
              <a:t>Team 18:</a:t>
            </a:r>
          </a:p>
          <a:p>
            <a:r>
              <a:rPr lang="en-US" dirty="0" smtClean="0">
                <a:solidFill>
                  <a:srgbClr val="3D372E"/>
                </a:solidFill>
              </a:rPr>
              <a:t>Andrew Galan</a:t>
            </a:r>
          </a:p>
          <a:p>
            <a:r>
              <a:rPr lang="en-US" dirty="0" smtClean="0">
                <a:solidFill>
                  <a:srgbClr val="3D372E"/>
                </a:solidFill>
              </a:rPr>
              <a:t>John </a:t>
            </a:r>
            <a:r>
              <a:rPr lang="en-US" dirty="0" err="1" smtClean="0">
                <a:solidFill>
                  <a:srgbClr val="3D372E"/>
                </a:solidFill>
              </a:rPr>
              <a:t>Hassler</a:t>
            </a:r>
            <a:endParaRPr lang="en-US" dirty="0" smtClean="0">
              <a:solidFill>
                <a:srgbClr val="3D372E"/>
              </a:solidFill>
            </a:endParaRPr>
          </a:p>
          <a:p>
            <a:r>
              <a:rPr lang="en-US" dirty="0" smtClean="0">
                <a:solidFill>
                  <a:srgbClr val="3D372E"/>
                </a:solidFill>
              </a:rPr>
              <a:t>James McCord</a:t>
            </a:r>
          </a:p>
          <a:p>
            <a:r>
              <a:rPr lang="en-US" dirty="0" smtClean="0">
                <a:solidFill>
                  <a:srgbClr val="3D372E"/>
                </a:solidFill>
              </a:rPr>
              <a:t>Onyewuchi Ebere</a:t>
            </a:r>
          </a:p>
          <a:p>
            <a:endParaRPr lang="en-US" dirty="0"/>
          </a:p>
        </p:txBody>
      </p:sp>
      <p:sp>
        <p:nvSpPr>
          <p:cNvPr id="14" name="TextBox 13"/>
          <p:cNvSpPr txBox="1"/>
          <p:nvPr/>
        </p:nvSpPr>
        <p:spPr>
          <a:xfrm>
            <a:off x="2971800" y="3580299"/>
            <a:ext cx="4343400" cy="1200329"/>
          </a:xfrm>
          <a:prstGeom prst="rect">
            <a:avLst/>
          </a:prstGeom>
          <a:noFill/>
        </p:spPr>
        <p:txBody>
          <a:bodyPr wrap="square" rtlCol="0">
            <a:spAutoFit/>
          </a:bodyPr>
          <a:lstStyle/>
          <a:p>
            <a:r>
              <a:rPr lang="en-US" dirty="0" smtClean="0">
                <a:solidFill>
                  <a:schemeClr val="tx1">
                    <a:lumMod val="75000"/>
                    <a:lumOff val="25000"/>
                  </a:schemeClr>
                </a:solidFill>
              </a:rPr>
              <a:t>Sponsor:	</a:t>
            </a:r>
            <a:r>
              <a:rPr lang="en-US" dirty="0">
                <a:solidFill>
                  <a:schemeClr val="tx1">
                    <a:lumMod val="75000"/>
                    <a:lumOff val="25000"/>
                  </a:schemeClr>
                </a:solidFill>
              </a:rPr>
              <a:t>	Instructor: </a:t>
            </a:r>
            <a:endParaRPr lang="en-US" dirty="0" smtClean="0">
              <a:solidFill>
                <a:schemeClr val="tx1">
                  <a:lumMod val="75000"/>
                  <a:lumOff val="25000"/>
                </a:schemeClr>
              </a:solidFill>
            </a:endParaRPr>
          </a:p>
          <a:p>
            <a:r>
              <a:rPr lang="en-US" dirty="0">
                <a:solidFill>
                  <a:schemeClr val="tx1">
                    <a:lumMod val="75000"/>
                    <a:lumOff val="25000"/>
                  </a:schemeClr>
                </a:solidFill>
              </a:rPr>
              <a:t>Ron Goldstein </a:t>
            </a:r>
            <a:r>
              <a:rPr lang="en-US" dirty="0" smtClean="0">
                <a:solidFill>
                  <a:schemeClr val="tx1">
                    <a:lumMod val="75000"/>
                    <a:lumOff val="25000"/>
                  </a:schemeClr>
                </a:solidFill>
              </a:rPr>
              <a:t>	</a:t>
            </a:r>
            <a:r>
              <a:rPr lang="en-US" dirty="0">
                <a:solidFill>
                  <a:schemeClr val="tx1">
                    <a:lumMod val="75000"/>
                    <a:lumOff val="25000"/>
                  </a:schemeClr>
                </a:solidFill>
              </a:rPr>
              <a:t>Dr. Kamal Amin</a:t>
            </a:r>
          </a:p>
          <a:p>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sp>
        <p:nvSpPr>
          <p:cNvPr id="15" name="TextBox 14"/>
          <p:cNvSpPr txBox="1"/>
          <p:nvPr/>
        </p:nvSpPr>
        <p:spPr>
          <a:xfrm>
            <a:off x="7467600" y="3549372"/>
            <a:ext cx="2590800" cy="1200329"/>
          </a:xfrm>
          <a:prstGeom prst="rect">
            <a:avLst/>
          </a:prstGeom>
          <a:noFill/>
        </p:spPr>
        <p:txBody>
          <a:bodyPr wrap="square" rtlCol="0">
            <a:spAutoFit/>
          </a:bodyPr>
          <a:lstStyle/>
          <a:p>
            <a:r>
              <a:rPr lang="en-US" dirty="0">
                <a:solidFill>
                  <a:schemeClr val="tx1">
                    <a:lumMod val="75000"/>
                    <a:lumOff val="25000"/>
                  </a:schemeClr>
                </a:solidFill>
              </a:rPr>
              <a:t>Faculty </a:t>
            </a:r>
            <a:r>
              <a:rPr lang="en-US" dirty="0" smtClean="0">
                <a:solidFill>
                  <a:schemeClr val="tx1">
                    <a:lumMod val="75000"/>
                    <a:lumOff val="25000"/>
                  </a:schemeClr>
                </a:solidFill>
              </a:rPr>
              <a:t>Advisors:	</a:t>
            </a:r>
            <a:endParaRPr lang="en-US" dirty="0">
              <a:solidFill>
                <a:schemeClr val="tx1">
                  <a:lumMod val="75000"/>
                  <a:lumOff val="25000"/>
                </a:schemeClr>
              </a:solidFill>
            </a:endParaRPr>
          </a:p>
          <a:p>
            <a:r>
              <a:rPr lang="en-US" dirty="0" smtClean="0">
                <a:solidFill>
                  <a:schemeClr val="tx1">
                    <a:lumMod val="75000"/>
                    <a:lumOff val="25000"/>
                  </a:schemeClr>
                </a:solidFill>
              </a:rPr>
              <a:t>Dr</a:t>
            </a:r>
            <a:r>
              <a:rPr lang="en-US" dirty="0">
                <a:solidFill>
                  <a:schemeClr val="tx1">
                    <a:lumMod val="75000"/>
                    <a:lumOff val="25000"/>
                  </a:schemeClr>
                </a:solidFill>
              </a:rPr>
              <a:t>. Chiang Shih</a:t>
            </a:r>
          </a:p>
          <a:p>
            <a:r>
              <a:rPr lang="en-US" dirty="0">
                <a:solidFill>
                  <a:schemeClr val="tx1">
                    <a:lumMod val="75000"/>
                    <a:lumOff val="25000"/>
                  </a:schemeClr>
                </a:solidFill>
              </a:rPr>
              <a:t>Dr. Patrick Hollis</a:t>
            </a:r>
          </a:p>
          <a:p>
            <a:endParaRPr lang="en-US" dirty="0"/>
          </a:p>
        </p:txBody>
      </p:sp>
      <p:sp>
        <p:nvSpPr>
          <p:cNvPr id="17" name="Slide Number Placeholder 16"/>
          <p:cNvSpPr>
            <a:spLocks noGrp="1"/>
          </p:cNvSpPr>
          <p:nvPr>
            <p:ph type="sldNum" sz="quarter" idx="12"/>
          </p:nvPr>
        </p:nvSpPr>
        <p:spPr/>
        <p:txBody>
          <a:bodyPr/>
          <a:lstStyle/>
          <a:p>
            <a:fld id="{2754ED01-E2A0-4C1E-8E21-014B99041579}" type="slidenum">
              <a:rPr lang="en-US" smtClean="0"/>
              <a:pPr/>
              <a:t>1</a:t>
            </a:fld>
            <a:endParaRPr lang="en-US"/>
          </a:p>
        </p:txBody>
      </p:sp>
      <p:sp>
        <p:nvSpPr>
          <p:cNvPr id="10" name="TextBox 9"/>
          <p:cNvSpPr txBox="1"/>
          <p:nvPr/>
        </p:nvSpPr>
        <p:spPr>
          <a:xfrm>
            <a:off x="10033208" y="6469062"/>
            <a:ext cx="1259632" cy="261610"/>
          </a:xfrm>
          <a:prstGeom prst="rect">
            <a:avLst/>
          </a:prstGeom>
          <a:noFill/>
        </p:spPr>
        <p:txBody>
          <a:bodyPr wrap="square" rtlCol="0">
            <a:spAutoFit/>
          </a:bodyPr>
          <a:lstStyle/>
          <a:p>
            <a:r>
              <a:rPr lang="en-US" sz="1100" dirty="0">
                <a:solidFill>
                  <a:schemeClr val="tx1">
                    <a:lumMod val="50000"/>
                    <a:lumOff val="50000"/>
                  </a:schemeClr>
                </a:solidFill>
              </a:rPr>
              <a:t>James McCord</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this semester</a:t>
            </a:r>
          </a:p>
        </p:txBody>
      </p:sp>
      <p:sp>
        <p:nvSpPr>
          <p:cNvPr id="3" name="Content Placeholder 2"/>
          <p:cNvSpPr>
            <a:spLocks noGrp="1"/>
          </p:cNvSpPr>
          <p:nvPr>
            <p:ph idx="1"/>
          </p:nvPr>
        </p:nvSpPr>
        <p:spPr>
          <a:xfrm>
            <a:off x="1664578" y="1866900"/>
            <a:ext cx="9448801" cy="4068764"/>
          </a:xfrm>
        </p:spPr>
        <p:txBody>
          <a:bodyPr/>
          <a:lstStyle/>
          <a:p>
            <a:r>
              <a:rPr lang="en-US" dirty="0" smtClean="0"/>
              <a:t>Met with the sponsors auto mechanic</a:t>
            </a:r>
          </a:p>
          <a:p>
            <a:r>
              <a:rPr lang="en-US" dirty="0" smtClean="0"/>
              <a:t>Ordered mustang II Independent front suspension</a:t>
            </a:r>
          </a:p>
          <a:p>
            <a:r>
              <a:rPr lang="en-US" dirty="0" smtClean="0"/>
              <a:t>Used suspension dimensions to make design changes to the aluminum cross members</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10</a:t>
            </a:fld>
            <a:endParaRPr lang="en-US"/>
          </a:p>
        </p:txBody>
      </p:sp>
      <p:pic>
        <p:nvPicPr>
          <p:cNvPr id="5" name="Picture 4"/>
          <p:cNvPicPr>
            <a:picLocks noChangeAspect="1"/>
          </p:cNvPicPr>
          <p:nvPr/>
        </p:nvPicPr>
        <p:blipFill>
          <a:blip r:embed="rId2"/>
          <a:stretch>
            <a:fillRect/>
          </a:stretch>
        </p:blipFill>
        <p:spPr>
          <a:xfrm>
            <a:off x="838200" y="3901282"/>
            <a:ext cx="4800600" cy="2581561"/>
          </a:xfrm>
          <a:prstGeom prst="rect">
            <a:avLst/>
          </a:prstGeom>
        </p:spPr>
      </p:pic>
      <p:pic>
        <p:nvPicPr>
          <p:cNvPr id="6" name="Picture 5"/>
          <p:cNvPicPr>
            <a:picLocks noChangeAspect="1"/>
          </p:cNvPicPr>
          <p:nvPr/>
        </p:nvPicPr>
        <p:blipFill>
          <a:blip r:embed="rId3"/>
          <a:stretch>
            <a:fillRect/>
          </a:stretch>
        </p:blipFill>
        <p:spPr>
          <a:xfrm>
            <a:off x="6120343" y="3730709"/>
            <a:ext cx="4981575" cy="2752134"/>
          </a:xfrm>
          <a:prstGeom prst="rect">
            <a:avLst/>
          </a:prstGeom>
        </p:spPr>
      </p:pic>
      <p:sp>
        <p:nvSpPr>
          <p:cNvPr id="7" name="TextBox 6"/>
          <p:cNvSpPr txBox="1"/>
          <p:nvPr/>
        </p:nvSpPr>
        <p:spPr>
          <a:xfrm>
            <a:off x="10591800" y="6570990"/>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John </a:t>
            </a:r>
            <a:r>
              <a:rPr lang="en-US" sz="1100" dirty="0" err="1" smtClean="0">
                <a:solidFill>
                  <a:schemeClr val="tx1">
                    <a:lumMod val="50000"/>
                    <a:lumOff val="50000"/>
                  </a:schemeClr>
                </a:solidFill>
              </a:rPr>
              <a:t>Hassler</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64555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and manufacturing space</a:t>
            </a:r>
            <a:endParaRPr lang="en-US" dirty="0"/>
          </a:p>
        </p:txBody>
      </p:sp>
      <p:sp>
        <p:nvSpPr>
          <p:cNvPr id="3" name="Content Placeholder 2"/>
          <p:cNvSpPr>
            <a:spLocks noGrp="1"/>
          </p:cNvSpPr>
          <p:nvPr>
            <p:ph idx="1"/>
          </p:nvPr>
        </p:nvSpPr>
        <p:spPr>
          <a:xfrm>
            <a:off x="378886" y="1828800"/>
            <a:ext cx="11383430" cy="3992563"/>
          </a:xfrm>
        </p:spPr>
        <p:txBody>
          <a:bodyPr/>
          <a:lstStyle/>
          <a:p>
            <a:r>
              <a:rPr lang="en-US" dirty="0" smtClean="0"/>
              <a:t>We originally thought storage and build space was available through the sponsor</a:t>
            </a:r>
          </a:p>
          <a:p>
            <a:r>
              <a:rPr lang="en-US" dirty="0" smtClean="0"/>
              <a:t>We were not aware we didn’t have build space until the beginning of this semester</a:t>
            </a:r>
          </a:p>
          <a:p>
            <a:r>
              <a:rPr lang="en-US" dirty="0" smtClean="0"/>
              <a:t>Made contact with Bruce Batten the program manager for the advanced manufacturing facility at TCC</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11</a:t>
            </a:fld>
            <a:endParaRPr lang="en-US"/>
          </a:p>
        </p:txBody>
      </p:sp>
      <p:pic>
        <p:nvPicPr>
          <p:cNvPr id="1026" name="Picture 2" descr="http://media-cache-ak0.pinimg.com/236x/b8/f4/26/b8f42675202ea658c06bd136655c98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343400"/>
            <a:ext cx="2546291"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980516" y="3786981"/>
            <a:ext cx="6781800" cy="2600325"/>
          </a:xfrm>
          <a:prstGeom prst="rect">
            <a:avLst/>
          </a:prstGeom>
        </p:spPr>
      </p:pic>
      <p:sp>
        <p:nvSpPr>
          <p:cNvPr id="7" name="TextBox 6"/>
          <p:cNvSpPr txBox="1"/>
          <p:nvPr/>
        </p:nvSpPr>
        <p:spPr>
          <a:xfrm>
            <a:off x="10591800" y="6570990"/>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John </a:t>
            </a:r>
            <a:r>
              <a:rPr lang="en-US" sz="1100" dirty="0" err="1" smtClean="0">
                <a:solidFill>
                  <a:schemeClr val="tx1">
                    <a:lumMod val="50000"/>
                    <a:lumOff val="50000"/>
                  </a:schemeClr>
                </a:solidFill>
              </a:rPr>
              <a:t>Hassler</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11101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assembly</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12</a:t>
            </a:fld>
            <a:endParaRPr lang="en-US"/>
          </a:p>
        </p:txBody>
      </p:sp>
      <p:sp>
        <p:nvSpPr>
          <p:cNvPr id="7" name="Content Placeholder 6"/>
          <p:cNvSpPr>
            <a:spLocks noGrp="1"/>
          </p:cNvSpPr>
          <p:nvPr>
            <p:ph idx="1"/>
          </p:nvPr>
        </p:nvSpPr>
        <p:spPr>
          <a:xfrm>
            <a:off x="6324600" y="2133601"/>
            <a:ext cx="5486401" cy="3992563"/>
          </a:xfrm>
        </p:spPr>
        <p:txBody>
          <a:bodyPr/>
          <a:lstStyle/>
          <a:p>
            <a:r>
              <a:rPr lang="en-US" dirty="0" smtClean="0"/>
              <a:t>Steel support spacing at rear axle is too narrow</a:t>
            </a:r>
          </a:p>
          <a:p>
            <a:r>
              <a:rPr lang="en-US" dirty="0" smtClean="0"/>
              <a:t>Steel supports were redesigned to allow for wider spacing</a:t>
            </a:r>
            <a:endParaRPr lang="en-US" dirty="0"/>
          </a:p>
        </p:txBody>
      </p:sp>
      <p:pic>
        <p:nvPicPr>
          <p:cNvPr id="9" name="Picture 8"/>
          <p:cNvPicPr>
            <a:picLocks noChangeAspect="1"/>
          </p:cNvPicPr>
          <p:nvPr/>
        </p:nvPicPr>
        <p:blipFill>
          <a:blip r:embed="rId3"/>
          <a:stretch>
            <a:fillRect/>
          </a:stretch>
        </p:blipFill>
        <p:spPr>
          <a:xfrm>
            <a:off x="378885" y="2024857"/>
            <a:ext cx="5613399" cy="4210049"/>
          </a:xfrm>
          <a:prstGeom prst="rect">
            <a:avLst/>
          </a:prstGeom>
        </p:spPr>
      </p:pic>
      <p:sp>
        <p:nvSpPr>
          <p:cNvPr id="6" name="TextBox 5"/>
          <p:cNvSpPr txBox="1"/>
          <p:nvPr/>
        </p:nvSpPr>
        <p:spPr>
          <a:xfrm>
            <a:off x="10591800" y="6570990"/>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John </a:t>
            </a:r>
            <a:r>
              <a:rPr lang="en-US" sz="1100" dirty="0" err="1" smtClean="0">
                <a:solidFill>
                  <a:schemeClr val="tx1">
                    <a:lumMod val="50000"/>
                    <a:lumOff val="50000"/>
                  </a:schemeClr>
                </a:solidFill>
              </a:rPr>
              <a:t>Hassler</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35887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Testing</a:t>
            </a:r>
            <a:endParaRPr lang="en-US" dirty="0"/>
          </a:p>
        </p:txBody>
      </p:sp>
      <p:sp>
        <p:nvSpPr>
          <p:cNvPr id="3" name="Content Placeholder 2"/>
          <p:cNvSpPr>
            <a:spLocks noGrp="1"/>
          </p:cNvSpPr>
          <p:nvPr>
            <p:ph idx="1"/>
          </p:nvPr>
        </p:nvSpPr>
        <p:spPr>
          <a:xfrm>
            <a:off x="6449484" y="1843883"/>
            <a:ext cx="5742515" cy="4633118"/>
          </a:xfrm>
        </p:spPr>
        <p:txBody>
          <a:bodyPr>
            <a:normAutofit/>
          </a:bodyPr>
          <a:lstStyle/>
          <a:p>
            <a:r>
              <a:rPr lang="en-US" dirty="0" smtClean="0"/>
              <a:t>1” by 3” steel rectangular tubing 1/8” thick looks bigger in 3d models than it does in reality</a:t>
            </a:r>
          </a:p>
          <a:p>
            <a:r>
              <a:rPr lang="en-US" dirty="0" smtClean="0"/>
              <a:t>Bent slightly at the center between ¼” and ½”</a:t>
            </a:r>
          </a:p>
          <a:p>
            <a:r>
              <a:rPr lang="en-US" dirty="0" smtClean="0"/>
              <a:t>Expected to be more rigid once the entire structural frame is assembled</a:t>
            </a:r>
          </a:p>
          <a:p>
            <a:r>
              <a:rPr lang="en-US" dirty="0" smtClean="0"/>
              <a:t>If not rigid when fully assembled will weld tension rod across the bottom of the steel support</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13</a:t>
            </a:fld>
            <a:endParaRPr lang="en-US"/>
          </a:p>
        </p:txBody>
      </p:sp>
      <p:pic>
        <p:nvPicPr>
          <p:cNvPr id="5" name="Picture 4"/>
          <p:cNvPicPr>
            <a:picLocks noChangeAspect="1"/>
          </p:cNvPicPr>
          <p:nvPr/>
        </p:nvPicPr>
        <p:blipFill>
          <a:blip r:embed="rId2"/>
          <a:stretch>
            <a:fillRect/>
          </a:stretch>
        </p:blipFill>
        <p:spPr>
          <a:xfrm>
            <a:off x="353485" y="1843882"/>
            <a:ext cx="6096000" cy="4572000"/>
          </a:xfrm>
          <a:prstGeom prst="rect">
            <a:avLst/>
          </a:prstGeom>
        </p:spPr>
      </p:pic>
      <p:sp>
        <p:nvSpPr>
          <p:cNvPr id="6" name="TextBox 5"/>
          <p:cNvSpPr txBox="1"/>
          <p:nvPr/>
        </p:nvSpPr>
        <p:spPr>
          <a:xfrm>
            <a:off x="10591800" y="6570990"/>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John </a:t>
            </a:r>
            <a:r>
              <a:rPr lang="en-US" sz="1100" dirty="0" err="1" smtClean="0">
                <a:solidFill>
                  <a:schemeClr val="tx1">
                    <a:lumMod val="50000"/>
                    <a:lumOff val="50000"/>
                  </a:schemeClr>
                </a:solidFill>
              </a:rPr>
              <a:t>Hassler</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221498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The Previous Design</a:t>
            </a:r>
            <a:endParaRPr lang="en-US" dirty="0"/>
          </a:p>
        </p:txBody>
      </p:sp>
      <p:sp>
        <p:nvSpPr>
          <p:cNvPr id="3" name="Content Placeholder 2"/>
          <p:cNvSpPr>
            <a:spLocks noGrp="1"/>
          </p:cNvSpPr>
          <p:nvPr>
            <p:ph idx="1"/>
          </p:nvPr>
        </p:nvSpPr>
        <p:spPr>
          <a:xfrm>
            <a:off x="1377111" y="2133600"/>
            <a:ext cx="9435663" cy="3992563"/>
          </a:xfrm>
        </p:spPr>
        <p:txBody>
          <a:bodyPr>
            <a:normAutofit fontScale="92500"/>
          </a:bodyPr>
          <a:lstStyle/>
          <a:p>
            <a:pPr>
              <a:lnSpc>
                <a:spcPct val="150000"/>
              </a:lnSpc>
              <a:buFont typeface="Wingdings" panose="05000000000000000000" pitchFamily="2" charset="2"/>
              <a:buChar char="§"/>
            </a:pPr>
            <a:r>
              <a:rPr lang="en-US" sz="4000" dirty="0" smtClean="0"/>
              <a:t>The removal of power assistance mechanism</a:t>
            </a:r>
          </a:p>
          <a:p>
            <a:pPr>
              <a:lnSpc>
                <a:spcPct val="150000"/>
              </a:lnSpc>
              <a:buFont typeface="Wingdings" panose="05000000000000000000" pitchFamily="2" charset="2"/>
              <a:buChar char="§"/>
            </a:pPr>
            <a:r>
              <a:rPr lang="en-US" sz="4000" dirty="0" smtClean="0"/>
              <a:t>The redesign of the crank peddling station</a:t>
            </a:r>
          </a:p>
          <a:p>
            <a:pPr>
              <a:lnSpc>
                <a:spcPct val="150000"/>
              </a:lnSpc>
              <a:buFont typeface="Wingdings" panose="05000000000000000000" pitchFamily="2" charset="2"/>
              <a:buChar char="§"/>
            </a:pPr>
            <a:r>
              <a:rPr lang="en-US" sz="4000" dirty="0" smtClean="0"/>
              <a:t>Increase in the width of the chassis</a:t>
            </a:r>
            <a:endParaRPr lang="en-US" sz="4000" dirty="0"/>
          </a:p>
        </p:txBody>
      </p:sp>
      <p:sp>
        <p:nvSpPr>
          <p:cNvPr id="4" name="Slide Number Placeholder 3"/>
          <p:cNvSpPr>
            <a:spLocks noGrp="1"/>
          </p:cNvSpPr>
          <p:nvPr>
            <p:ph type="sldNum" sz="quarter" idx="12"/>
          </p:nvPr>
        </p:nvSpPr>
        <p:spPr/>
        <p:txBody>
          <a:bodyPr/>
          <a:lstStyle/>
          <a:p>
            <a:fld id="{B13333A4-2EF1-4B79-B68C-AB20E66B4822}" type="slidenum">
              <a:rPr lang="en-US" smtClean="0"/>
              <a:t>14</a:t>
            </a:fld>
            <a:endParaRPr lang="en-US"/>
          </a:p>
        </p:txBody>
      </p:sp>
      <p:sp>
        <p:nvSpPr>
          <p:cNvPr id="5" name="Rectangle 4"/>
          <p:cNvSpPr/>
          <p:nvPr/>
        </p:nvSpPr>
        <p:spPr>
          <a:xfrm>
            <a:off x="10163042" y="6488668"/>
            <a:ext cx="1824474" cy="369332"/>
          </a:xfrm>
          <a:prstGeom prst="rect">
            <a:avLst/>
          </a:prstGeom>
        </p:spPr>
        <p:txBody>
          <a:bodyPr wrap="none">
            <a:spAutoFit/>
          </a:bodyPr>
          <a:lstStyle/>
          <a:p>
            <a:r>
              <a:rPr lang="en-US" dirty="0" err="1">
                <a:solidFill>
                  <a:srgbClr val="3D372E"/>
                </a:solidFill>
              </a:rPr>
              <a:t>Onyewuchi</a:t>
            </a:r>
            <a:r>
              <a:rPr lang="en-US" dirty="0">
                <a:solidFill>
                  <a:srgbClr val="3D372E"/>
                </a:solidFill>
              </a:rPr>
              <a:t> </a:t>
            </a:r>
            <a:r>
              <a:rPr lang="en-US" dirty="0" err="1">
                <a:solidFill>
                  <a:srgbClr val="3D372E"/>
                </a:solidFill>
              </a:rPr>
              <a:t>Ebere</a:t>
            </a:r>
            <a:endParaRPr lang="en-US" dirty="0">
              <a:solidFill>
                <a:srgbClr val="3D372E"/>
              </a:solidFill>
            </a:endParaRPr>
          </a:p>
        </p:txBody>
      </p:sp>
    </p:spTree>
    <p:extLst>
      <p:ext uri="{BB962C8B-B14F-4D97-AF65-F5344CB8AC3E}">
        <p14:creationId xmlns:p14="http://schemas.microsoft.com/office/powerpoint/2010/main" val="257313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pedaling station Crank Design</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15</a:t>
            </a:fld>
            <a:endParaRPr lang="en-US"/>
          </a:p>
        </p:txBody>
      </p:sp>
      <p:sp>
        <p:nvSpPr>
          <p:cNvPr id="5" name="TextBox 4"/>
          <p:cNvSpPr txBox="1"/>
          <p:nvPr/>
        </p:nvSpPr>
        <p:spPr>
          <a:xfrm>
            <a:off x="152400" y="1910221"/>
            <a:ext cx="4572000" cy="1323439"/>
          </a:xfrm>
          <a:prstGeom prst="rect">
            <a:avLst/>
          </a:prstGeom>
          <a:noFill/>
        </p:spPr>
        <p:txBody>
          <a:bodyPr wrap="square" rtlCol="0">
            <a:spAutoFit/>
          </a:bodyPr>
          <a:lstStyle/>
          <a:p>
            <a:pPr marL="571500" indent="-571500">
              <a:buFont typeface="Wingdings" panose="05000000000000000000" pitchFamily="2" charset="2"/>
              <a:buChar char="§"/>
            </a:pPr>
            <a:r>
              <a:rPr lang="en-US" sz="2000" dirty="0" smtClean="0"/>
              <a:t>The new design </a:t>
            </a:r>
            <a:r>
              <a:rPr lang="en-US" sz="2000" dirty="0" smtClean="0"/>
              <a:t>incorporates a means to adjust chain tension as the chain stretches.</a:t>
            </a:r>
            <a:endParaRPr lang="en-US" sz="2000" dirty="0" smtClean="0"/>
          </a:p>
          <a:p>
            <a:pPr marL="571500" indent="-571500">
              <a:buFont typeface="Wingdings" panose="05000000000000000000" pitchFamily="2" charset="2"/>
              <a:buChar char="§"/>
            </a:pPr>
            <a:r>
              <a:rPr lang="en-US" sz="2000" dirty="0" smtClean="0"/>
              <a:t>The chain tensions </a:t>
            </a:r>
            <a:r>
              <a:rPr lang="en-US" sz="2000" dirty="0" smtClean="0"/>
              <a:t>are </a:t>
            </a:r>
            <a:r>
              <a:rPr lang="en-US" sz="2000" dirty="0" smtClean="0"/>
              <a:t>independent.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809" y="3600734"/>
            <a:ext cx="4114800" cy="2756964"/>
          </a:xfrm>
          <a:prstGeom prst="rect">
            <a:avLst/>
          </a:prstGeom>
        </p:spPr>
      </p:pic>
      <p:sp>
        <p:nvSpPr>
          <p:cNvPr id="6" name="TextBox 5"/>
          <p:cNvSpPr txBox="1"/>
          <p:nvPr/>
        </p:nvSpPr>
        <p:spPr>
          <a:xfrm>
            <a:off x="6870552" y="5904303"/>
            <a:ext cx="3440365" cy="646331"/>
          </a:xfrm>
          <a:prstGeom prst="rect">
            <a:avLst/>
          </a:prstGeom>
          <a:noFill/>
        </p:spPr>
        <p:txBody>
          <a:bodyPr wrap="none" rtlCol="0">
            <a:spAutoFit/>
          </a:bodyPr>
          <a:lstStyle/>
          <a:p>
            <a:r>
              <a:rPr lang="en-US" sz="3600" dirty="0" smtClean="0"/>
              <a:t>The initial design</a:t>
            </a:r>
            <a:endParaRPr lang="en-US" dirty="0"/>
          </a:p>
        </p:txBody>
      </p:sp>
      <p:sp>
        <p:nvSpPr>
          <p:cNvPr id="7" name="TextBox 6"/>
          <p:cNvSpPr txBox="1"/>
          <p:nvPr/>
        </p:nvSpPr>
        <p:spPr>
          <a:xfrm>
            <a:off x="6564029" y="1790955"/>
            <a:ext cx="4953000" cy="1477328"/>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000" dirty="0" smtClean="0"/>
              <a:t> </a:t>
            </a:r>
            <a:r>
              <a:rPr lang="en-US" sz="2000" dirty="0"/>
              <a:t>The chain </a:t>
            </a:r>
            <a:r>
              <a:rPr lang="en-US" sz="2000" dirty="0" smtClean="0"/>
              <a:t>service life </a:t>
            </a:r>
            <a:r>
              <a:rPr lang="en-US" sz="2000" dirty="0"/>
              <a:t>is </a:t>
            </a:r>
            <a:r>
              <a:rPr lang="en-US" sz="2000" dirty="0" smtClean="0"/>
              <a:t>prolonged</a:t>
            </a:r>
          </a:p>
          <a:p>
            <a:pPr marL="342900" indent="-342900">
              <a:lnSpc>
                <a:spcPct val="150000"/>
              </a:lnSpc>
              <a:buFont typeface="Wingdings" panose="05000000000000000000" pitchFamily="2" charset="2"/>
              <a:buChar char="§"/>
            </a:pPr>
            <a:r>
              <a:rPr lang="en-US" sz="2000" dirty="0" smtClean="0"/>
              <a:t>The chain that will be fitted need not be same seize as others</a:t>
            </a:r>
            <a:endParaRPr lang="en-US" sz="20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237884"/>
            <a:ext cx="3933371" cy="2781916"/>
          </a:xfrm>
          <a:prstGeom prst="rect">
            <a:avLst/>
          </a:prstGeom>
        </p:spPr>
      </p:pic>
      <p:sp>
        <p:nvSpPr>
          <p:cNvPr id="9" name="TextBox 8"/>
          <p:cNvSpPr txBox="1"/>
          <p:nvPr/>
        </p:nvSpPr>
        <p:spPr>
          <a:xfrm>
            <a:off x="1046926" y="5965858"/>
            <a:ext cx="2555508" cy="523220"/>
          </a:xfrm>
          <a:prstGeom prst="rect">
            <a:avLst/>
          </a:prstGeom>
          <a:noFill/>
        </p:spPr>
        <p:txBody>
          <a:bodyPr wrap="none" rtlCol="0">
            <a:spAutoFit/>
          </a:bodyPr>
          <a:lstStyle/>
          <a:p>
            <a:r>
              <a:rPr lang="en-US" sz="2800" dirty="0" smtClean="0"/>
              <a:t>The new design</a:t>
            </a:r>
            <a:endParaRPr lang="en-US" sz="2800" dirty="0"/>
          </a:p>
        </p:txBody>
      </p:sp>
      <p:sp>
        <p:nvSpPr>
          <p:cNvPr id="10" name="Rectangle 9"/>
          <p:cNvSpPr/>
          <p:nvPr/>
        </p:nvSpPr>
        <p:spPr>
          <a:xfrm>
            <a:off x="10163042" y="6488668"/>
            <a:ext cx="1824474" cy="369332"/>
          </a:xfrm>
          <a:prstGeom prst="rect">
            <a:avLst/>
          </a:prstGeom>
        </p:spPr>
        <p:txBody>
          <a:bodyPr wrap="none">
            <a:spAutoFit/>
          </a:bodyPr>
          <a:lstStyle/>
          <a:p>
            <a:r>
              <a:rPr lang="en-US" dirty="0" err="1">
                <a:solidFill>
                  <a:srgbClr val="3D372E"/>
                </a:solidFill>
              </a:rPr>
              <a:t>Onyewuchi</a:t>
            </a:r>
            <a:r>
              <a:rPr lang="en-US" dirty="0">
                <a:solidFill>
                  <a:srgbClr val="3D372E"/>
                </a:solidFill>
              </a:rPr>
              <a:t> </a:t>
            </a:r>
            <a:r>
              <a:rPr lang="en-US" dirty="0" err="1">
                <a:solidFill>
                  <a:srgbClr val="3D372E"/>
                </a:solidFill>
              </a:rPr>
              <a:t>Ebere</a:t>
            </a:r>
            <a:endParaRPr lang="en-US" dirty="0">
              <a:solidFill>
                <a:srgbClr val="3D372E"/>
              </a:solidFill>
            </a:endParaRPr>
          </a:p>
        </p:txBody>
      </p:sp>
    </p:spTree>
    <p:extLst>
      <p:ext uri="{BB962C8B-B14F-4D97-AF65-F5344CB8AC3E}">
        <p14:creationId xmlns:p14="http://schemas.microsoft.com/office/powerpoint/2010/main" val="290654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03524"/>
            <a:ext cx="11432116" cy="967840"/>
          </a:xfrm>
        </p:spPr>
        <p:txBody>
          <a:bodyPr>
            <a:noAutofit/>
          </a:bodyPr>
          <a:lstStyle/>
          <a:p>
            <a:r>
              <a:rPr lang="en-US" sz="4000" dirty="0" smtClean="0"/>
              <a:t/>
            </a:r>
            <a:br>
              <a:rPr lang="en-US" sz="4000" dirty="0" smtClean="0"/>
            </a:br>
            <a:r>
              <a:rPr lang="en-US" sz="4000" dirty="0" smtClean="0"/>
              <a:t>Removal </a:t>
            </a:r>
            <a:r>
              <a:rPr lang="en-US" sz="4000" dirty="0"/>
              <a:t>Of Power </a:t>
            </a:r>
            <a:r>
              <a:rPr lang="en-US" sz="4000" dirty="0" smtClean="0"/>
              <a:t>Assistance</a:t>
            </a:r>
            <a:r>
              <a:rPr lang="en-US" sz="4000" dirty="0"/>
              <a:t/>
            </a:r>
            <a:br>
              <a:rPr lang="en-US" sz="4000" dirty="0"/>
            </a:br>
            <a:endParaRPr lang="en-US" sz="4000" dirty="0"/>
          </a:p>
        </p:txBody>
      </p:sp>
      <p:sp>
        <p:nvSpPr>
          <p:cNvPr id="4" name="Subtitle 3"/>
          <p:cNvSpPr>
            <a:spLocks noGrp="1"/>
          </p:cNvSpPr>
          <p:nvPr>
            <p:ph idx="1"/>
          </p:nvPr>
        </p:nvSpPr>
        <p:spPr>
          <a:xfrm>
            <a:off x="457200" y="2072957"/>
            <a:ext cx="7162799" cy="3992563"/>
          </a:xfrm>
        </p:spPr>
        <p:txBody>
          <a:bodyPr>
            <a:noAutofit/>
          </a:bodyPr>
          <a:lstStyle/>
          <a:p>
            <a:pPr>
              <a:lnSpc>
                <a:spcPct val="150000"/>
              </a:lnSpc>
              <a:buFont typeface="Wingdings" panose="05000000000000000000" pitchFamily="2" charset="2"/>
              <a:buChar char="§"/>
            </a:pPr>
            <a:r>
              <a:rPr lang="en-US" dirty="0" smtClean="0">
                <a:solidFill>
                  <a:schemeClr val="tx1"/>
                </a:solidFill>
              </a:rPr>
              <a:t> The cost to </a:t>
            </a:r>
            <a:r>
              <a:rPr lang="en-US" dirty="0" smtClean="0">
                <a:solidFill>
                  <a:schemeClr val="tx1"/>
                </a:solidFill>
              </a:rPr>
              <a:t>purchase the </a:t>
            </a:r>
            <a:r>
              <a:rPr lang="en-US" dirty="0" smtClean="0">
                <a:solidFill>
                  <a:schemeClr val="tx1"/>
                </a:solidFill>
              </a:rPr>
              <a:t>electric power assistance system </a:t>
            </a:r>
            <a:r>
              <a:rPr lang="en-US" dirty="0" smtClean="0">
                <a:solidFill>
                  <a:schemeClr val="tx1"/>
                </a:solidFill>
              </a:rPr>
              <a:t>given in </a:t>
            </a:r>
            <a:r>
              <a:rPr lang="en-US" dirty="0" smtClean="0">
                <a:solidFill>
                  <a:schemeClr val="tx1"/>
                </a:solidFill>
              </a:rPr>
              <a:t>the budget was very high.</a:t>
            </a:r>
          </a:p>
          <a:p>
            <a:pPr>
              <a:lnSpc>
                <a:spcPct val="150000"/>
              </a:lnSpc>
              <a:buFont typeface="Wingdings" panose="05000000000000000000" pitchFamily="2" charset="2"/>
              <a:buChar char="§"/>
            </a:pPr>
            <a:r>
              <a:rPr lang="en-US" dirty="0">
                <a:solidFill>
                  <a:schemeClr val="tx1"/>
                </a:solidFill>
              </a:rPr>
              <a:t>The </a:t>
            </a:r>
            <a:r>
              <a:rPr lang="en-US" dirty="0" smtClean="0">
                <a:solidFill>
                  <a:schemeClr val="tx1"/>
                </a:solidFill>
              </a:rPr>
              <a:t>implementation will not favor the project time.</a:t>
            </a:r>
          </a:p>
          <a:p>
            <a:pPr>
              <a:buFont typeface="Wingdings" panose="05000000000000000000" pitchFamily="2" charset="2"/>
              <a:buChar char="§"/>
            </a:pPr>
            <a:r>
              <a:rPr lang="en-US" dirty="0" smtClean="0">
                <a:solidFill>
                  <a:schemeClr val="tx1"/>
                </a:solidFill>
              </a:rPr>
              <a:t>There </a:t>
            </a:r>
            <a:r>
              <a:rPr lang="en-US" dirty="0" smtClean="0">
                <a:solidFill>
                  <a:schemeClr val="tx1"/>
                </a:solidFill>
              </a:rPr>
              <a:t>is provision for the installation </a:t>
            </a:r>
            <a:r>
              <a:rPr lang="en-US" dirty="0" smtClean="0">
                <a:solidFill>
                  <a:schemeClr val="tx1"/>
                </a:solidFill>
              </a:rPr>
              <a:t>at a later date if </a:t>
            </a:r>
            <a:r>
              <a:rPr lang="en-US" dirty="0" smtClean="0">
                <a:solidFill>
                  <a:schemeClr val="tx1"/>
                </a:solidFill>
              </a:rPr>
              <a:t>need be.</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2754ED01-E2A0-4C1E-8E21-014B99041579}" type="slidenum">
              <a:rPr lang="en-US" smtClean="0"/>
              <a:pPr/>
              <a:t>16</a:t>
            </a:fld>
            <a:endParaRPr lang="en-US"/>
          </a:p>
        </p:txBody>
      </p:sp>
      <p:pic>
        <p:nvPicPr>
          <p:cNvPr id="5" name="Picture 4"/>
          <p:cNvPicPr>
            <a:picLocks noChangeAspect="1"/>
          </p:cNvPicPr>
          <p:nvPr/>
        </p:nvPicPr>
        <p:blipFill>
          <a:blip r:embed="rId2"/>
          <a:stretch>
            <a:fillRect/>
          </a:stretch>
        </p:blipFill>
        <p:spPr>
          <a:xfrm rot="16200000">
            <a:off x="8234132" y="884231"/>
            <a:ext cx="2773998" cy="4615353"/>
          </a:xfrm>
          <a:prstGeom prst="rect">
            <a:avLst/>
          </a:prstGeom>
        </p:spPr>
      </p:pic>
      <p:pic>
        <p:nvPicPr>
          <p:cNvPr id="6" name="Picture 5" descr="Screen Shot 2013-12-02 at 5.57.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724" y="4468019"/>
            <a:ext cx="4267199" cy="1752600"/>
          </a:xfrm>
          <a:prstGeom prst="rect">
            <a:avLst/>
          </a:prstGeom>
        </p:spPr>
      </p:pic>
      <p:sp>
        <p:nvSpPr>
          <p:cNvPr id="7" name="Rectangle 6"/>
          <p:cNvSpPr/>
          <p:nvPr/>
        </p:nvSpPr>
        <p:spPr>
          <a:xfrm>
            <a:off x="10163042" y="6488668"/>
            <a:ext cx="1824474" cy="369332"/>
          </a:xfrm>
          <a:prstGeom prst="rect">
            <a:avLst/>
          </a:prstGeom>
        </p:spPr>
        <p:txBody>
          <a:bodyPr wrap="none">
            <a:spAutoFit/>
          </a:bodyPr>
          <a:lstStyle/>
          <a:p>
            <a:r>
              <a:rPr lang="en-US" dirty="0" err="1">
                <a:solidFill>
                  <a:srgbClr val="3D372E"/>
                </a:solidFill>
              </a:rPr>
              <a:t>Onyewuchi</a:t>
            </a:r>
            <a:r>
              <a:rPr lang="en-US" dirty="0">
                <a:solidFill>
                  <a:srgbClr val="3D372E"/>
                </a:solidFill>
              </a:rPr>
              <a:t> </a:t>
            </a:r>
            <a:r>
              <a:rPr lang="en-US" dirty="0" err="1">
                <a:solidFill>
                  <a:srgbClr val="3D372E"/>
                </a:solidFill>
              </a:rPr>
              <a:t>Ebere</a:t>
            </a:r>
            <a:endParaRPr lang="en-US" dirty="0">
              <a:solidFill>
                <a:srgbClr val="3D372E"/>
              </a:solidFill>
            </a:endParaRPr>
          </a:p>
        </p:txBody>
      </p:sp>
    </p:spTree>
    <p:extLst>
      <p:ext uri="{BB962C8B-B14F-4D97-AF65-F5344CB8AC3E}">
        <p14:creationId xmlns:p14="http://schemas.microsoft.com/office/powerpoint/2010/main" val="256343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seat post design</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17</a:t>
            </a:fld>
            <a:endParaRPr lang="en-US"/>
          </a:p>
        </p:txBody>
      </p:sp>
      <p:pic>
        <p:nvPicPr>
          <p:cNvPr id="5" name="Picture 4"/>
          <p:cNvPicPr>
            <a:picLocks noChangeAspect="1"/>
          </p:cNvPicPr>
          <p:nvPr/>
        </p:nvPicPr>
        <p:blipFill>
          <a:blip r:embed="rId2"/>
          <a:stretch>
            <a:fillRect/>
          </a:stretch>
        </p:blipFill>
        <p:spPr>
          <a:xfrm rot="240286">
            <a:off x="7381436" y="1695783"/>
            <a:ext cx="4101388" cy="2383230"/>
          </a:xfrm>
          <a:prstGeom prst="rect">
            <a:avLst/>
          </a:prstGeom>
        </p:spPr>
      </p:pic>
      <p:sp>
        <p:nvSpPr>
          <p:cNvPr id="6" name="TextBox 5"/>
          <p:cNvSpPr txBox="1"/>
          <p:nvPr/>
        </p:nvSpPr>
        <p:spPr>
          <a:xfrm>
            <a:off x="2590800" y="3200400"/>
            <a:ext cx="184731" cy="369332"/>
          </a:xfrm>
          <a:prstGeom prst="rect">
            <a:avLst/>
          </a:prstGeom>
          <a:noFill/>
        </p:spPr>
        <p:txBody>
          <a:bodyPr wrap="none" rtlCol="0">
            <a:spAutoFit/>
          </a:bodyPr>
          <a:lstStyle/>
          <a:p>
            <a:endParaRPr lang="en-US"/>
          </a:p>
        </p:txBody>
      </p:sp>
      <p:sp>
        <p:nvSpPr>
          <p:cNvPr id="3" name="TextBox 2"/>
          <p:cNvSpPr txBox="1"/>
          <p:nvPr/>
        </p:nvSpPr>
        <p:spPr>
          <a:xfrm>
            <a:off x="298786" y="2183738"/>
            <a:ext cx="6754473"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The original design induced </a:t>
            </a:r>
            <a:r>
              <a:rPr lang="en-US" sz="2800" dirty="0" smtClean="0"/>
              <a:t>excessive </a:t>
            </a:r>
            <a:r>
              <a:rPr lang="en-US" sz="2800" dirty="0" smtClean="0"/>
              <a:t>stress on </a:t>
            </a:r>
            <a:r>
              <a:rPr lang="en-US" sz="2800" dirty="0" smtClean="0"/>
              <a:t>the aluminum cross </a:t>
            </a:r>
            <a:r>
              <a:rPr lang="en-US" sz="2800" dirty="0" smtClean="0"/>
              <a:t>member</a:t>
            </a:r>
          </a:p>
          <a:p>
            <a:endParaRPr lang="en-US" sz="2800" dirty="0" smtClean="0"/>
          </a:p>
          <a:p>
            <a:pPr marL="457200" indent="-457200">
              <a:buFont typeface="Arial" panose="020B0604020202020204" pitchFamily="34" charset="0"/>
              <a:buChar char="•"/>
            </a:pPr>
            <a:r>
              <a:rPr lang="en-US" sz="2800" dirty="0" smtClean="0"/>
              <a:t>It was very difficult to achieve </a:t>
            </a:r>
            <a:r>
              <a:rPr lang="en-US" sz="2800" dirty="0" smtClean="0"/>
              <a:t>firm fitting </a:t>
            </a:r>
            <a:r>
              <a:rPr lang="en-US" sz="2800" dirty="0" smtClean="0"/>
              <a:t>since it does not have a </a:t>
            </a:r>
            <a:r>
              <a:rPr lang="en-US" sz="2800" dirty="0" smtClean="0"/>
              <a:t>collar</a:t>
            </a:r>
          </a:p>
          <a:p>
            <a:endParaRPr lang="en-US" sz="2800" dirty="0" smtClean="0"/>
          </a:p>
          <a:p>
            <a:pPr marL="457200" indent="-457200">
              <a:buFont typeface="Arial" panose="020B0604020202020204" pitchFamily="34" charset="0"/>
              <a:buChar char="•"/>
            </a:pPr>
            <a:r>
              <a:rPr lang="en-US" sz="2800" dirty="0" smtClean="0"/>
              <a:t>Does not give room for </a:t>
            </a:r>
            <a:r>
              <a:rPr lang="en-US" sz="2800" dirty="0" smtClean="0"/>
              <a:t>maximum adjustment </a:t>
            </a:r>
            <a:r>
              <a:rPr lang="en-US" sz="2800" dirty="0" smtClean="0"/>
              <a:t>without deflection</a:t>
            </a:r>
            <a:endParaRPr lang="en-US" sz="2800" dirty="0"/>
          </a:p>
        </p:txBody>
      </p:sp>
      <p:cxnSp>
        <p:nvCxnSpPr>
          <p:cNvPr id="9" name="Straight Arrow Connector 8"/>
          <p:cNvCxnSpPr>
            <a:stCxn id="18" idx="1"/>
          </p:cNvCxnSpPr>
          <p:nvPr/>
        </p:nvCxnSpPr>
        <p:spPr>
          <a:xfrm flipH="1" flipV="1">
            <a:off x="8305800" y="3569732"/>
            <a:ext cx="497765" cy="275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11075279" y="2278326"/>
            <a:ext cx="310808" cy="293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5" idx="1"/>
          </p:cNvCxnSpPr>
          <p:nvPr/>
        </p:nvCxnSpPr>
        <p:spPr>
          <a:xfrm flipH="1" flipV="1">
            <a:off x="10073849" y="2809347"/>
            <a:ext cx="800326" cy="5863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flipH="1">
            <a:off x="11075279" y="2537699"/>
            <a:ext cx="1143000" cy="369332"/>
          </a:xfrm>
          <a:prstGeom prst="rect">
            <a:avLst/>
          </a:prstGeom>
          <a:noFill/>
        </p:spPr>
        <p:txBody>
          <a:bodyPr wrap="square" rtlCol="0">
            <a:spAutoFit/>
          </a:bodyPr>
          <a:lstStyle/>
          <a:p>
            <a:r>
              <a:rPr lang="en-US" dirty="0" smtClean="0"/>
              <a:t>Seat post</a:t>
            </a:r>
            <a:endParaRPr lang="en-US" dirty="0"/>
          </a:p>
        </p:txBody>
      </p:sp>
      <p:sp>
        <p:nvSpPr>
          <p:cNvPr id="15" name="TextBox 14"/>
          <p:cNvSpPr txBox="1"/>
          <p:nvPr/>
        </p:nvSpPr>
        <p:spPr>
          <a:xfrm>
            <a:off x="10874175" y="3210991"/>
            <a:ext cx="698909" cy="369332"/>
          </a:xfrm>
          <a:prstGeom prst="rect">
            <a:avLst/>
          </a:prstGeom>
          <a:noFill/>
        </p:spPr>
        <p:txBody>
          <a:bodyPr wrap="none" rtlCol="0">
            <a:spAutoFit/>
          </a:bodyPr>
          <a:lstStyle/>
          <a:p>
            <a:r>
              <a:rPr lang="en-US" dirty="0" smtClean="0"/>
              <a:t>collar</a:t>
            </a:r>
            <a:endParaRPr lang="en-US" dirty="0"/>
          </a:p>
        </p:txBody>
      </p:sp>
      <p:sp>
        <p:nvSpPr>
          <p:cNvPr id="18" name="TextBox 17"/>
          <p:cNvSpPr txBox="1"/>
          <p:nvPr/>
        </p:nvSpPr>
        <p:spPr>
          <a:xfrm>
            <a:off x="8803565" y="3660066"/>
            <a:ext cx="2540567" cy="369332"/>
          </a:xfrm>
          <a:prstGeom prst="rect">
            <a:avLst/>
          </a:prstGeom>
          <a:noFill/>
        </p:spPr>
        <p:txBody>
          <a:bodyPr wrap="none" rtlCol="0">
            <a:spAutoFit/>
          </a:bodyPr>
          <a:lstStyle/>
          <a:p>
            <a:r>
              <a:rPr lang="en-US" dirty="0" smtClean="0"/>
              <a:t>Aluminum cross member</a:t>
            </a:r>
            <a:endParaRPr lang="en-US"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118" y="4485631"/>
            <a:ext cx="2732494" cy="1666372"/>
          </a:xfrm>
          <a:prstGeom prst="rect">
            <a:avLst/>
          </a:prstGeom>
        </p:spPr>
      </p:pic>
      <p:cxnSp>
        <p:nvCxnSpPr>
          <p:cNvPr id="22" name="Straight Arrow Connector 21"/>
          <p:cNvCxnSpPr/>
          <p:nvPr/>
        </p:nvCxnSpPr>
        <p:spPr>
          <a:xfrm flipH="1" flipV="1">
            <a:off x="8843665" y="5064764"/>
            <a:ext cx="1774414" cy="126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0610178" y="5021633"/>
            <a:ext cx="1749448" cy="646331"/>
          </a:xfrm>
          <a:prstGeom prst="rect">
            <a:avLst/>
          </a:prstGeom>
          <a:noFill/>
        </p:spPr>
        <p:txBody>
          <a:bodyPr wrap="square" rtlCol="0">
            <a:spAutoFit/>
          </a:bodyPr>
          <a:lstStyle/>
          <a:p>
            <a:r>
              <a:rPr lang="en-US" dirty="0"/>
              <a:t>Seat </a:t>
            </a:r>
            <a:r>
              <a:rPr lang="en-US" dirty="0" smtClean="0"/>
              <a:t>post held with set screw</a:t>
            </a:r>
            <a:endParaRPr lang="en-US" dirty="0"/>
          </a:p>
        </p:txBody>
      </p:sp>
      <p:cxnSp>
        <p:nvCxnSpPr>
          <p:cNvPr id="31" name="Straight Arrow Connector 30"/>
          <p:cNvCxnSpPr/>
          <p:nvPr/>
        </p:nvCxnSpPr>
        <p:spPr>
          <a:xfrm flipH="1" flipV="1">
            <a:off x="8437849" y="5934386"/>
            <a:ext cx="1689266" cy="2752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0073849" y="5847835"/>
            <a:ext cx="1891280" cy="923330"/>
          </a:xfrm>
          <a:prstGeom prst="rect">
            <a:avLst/>
          </a:prstGeom>
          <a:noFill/>
        </p:spPr>
        <p:txBody>
          <a:bodyPr wrap="square" rtlCol="0">
            <a:spAutoFit/>
          </a:bodyPr>
          <a:lstStyle/>
          <a:p>
            <a:r>
              <a:rPr lang="en-US" dirty="0"/>
              <a:t>Aluminum </a:t>
            </a:r>
            <a:endParaRPr lang="en-US" dirty="0" smtClean="0"/>
          </a:p>
          <a:p>
            <a:r>
              <a:rPr lang="en-US" dirty="0" smtClean="0"/>
              <a:t>cross </a:t>
            </a:r>
            <a:r>
              <a:rPr lang="en-US" dirty="0"/>
              <a:t>member</a:t>
            </a:r>
          </a:p>
          <a:p>
            <a:endParaRPr lang="en-US" dirty="0"/>
          </a:p>
        </p:txBody>
      </p:sp>
      <p:sp>
        <p:nvSpPr>
          <p:cNvPr id="38" name="TextBox 37"/>
          <p:cNvSpPr txBox="1"/>
          <p:nvPr/>
        </p:nvSpPr>
        <p:spPr>
          <a:xfrm>
            <a:off x="7700413" y="1797691"/>
            <a:ext cx="3148362" cy="523220"/>
          </a:xfrm>
          <a:prstGeom prst="rect">
            <a:avLst/>
          </a:prstGeom>
          <a:noFill/>
        </p:spPr>
        <p:txBody>
          <a:bodyPr wrap="none" rtlCol="0">
            <a:spAutoFit/>
          </a:bodyPr>
          <a:lstStyle/>
          <a:p>
            <a:r>
              <a:rPr lang="en-US" sz="2800" dirty="0" smtClean="0"/>
              <a:t>The new seat design</a:t>
            </a:r>
            <a:endParaRPr lang="en-US" sz="2800" dirty="0"/>
          </a:p>
        </p:txBody>
      </p:sp>
      <p:sp>
        <p:nvSpPr>
          <p:cNvPr id="39" name="TextBox 38"/>
          <p:cNvSpPr txBox="1"/>
          <p:nvPr/>
        </p:nvSpPr>
        <p:spPr>
          <a:xfrm>
            <a:off x="7612575" y="4152125"/>
            <a:ext cx="2381979" cy="800219"/>
          </a:xfrm>
          <a:prstGeom prst="rect">
            <a:avLst/>
          </a:prstGeom>
          <a:noFill/>
        </p:spPr>
        <p:txBody>
          <a:bodyPr wrap="square" rtlCol="0">
            <a:spAutoFit/>
          </a:bodyPr>
          <a:lstStyle/>
          <a:p>
            <a:r>
              <a:rPr lang="en-US" sz="2800" dirty="0" smtClean="0"/>
              <a:t>The old design</a:t>
            </a:r>
            <a:endParaRPr lang="en-US" sz="2800" dirty="0"/>
          </a:p>
          <a:p>
            <a:endParaRPr lang="en-US" dirty="0"/>
          </a:p>
        </p:txBody>
      </p:sp>
      <p:sp>
        <p:nvSpPr>
          <p:cNvPr id="20" name="Rectangle 19"/>
          <p:cNvSpPr/>
          <p:nvPr/>
        </p:nvSpPr>
        <p:spPr>
          <a:xfrm>
            <a:off x="10163042" y="6488668"/>
            <a:ext cx="1824474" cy="369332"/>
          </a:xfrm>
          <a:prstGeom prst="rect">
            <a:avLst/>
          </a:prstGeom>
        </p:spPr>
        <p:txBody>
          <a:bodyPr wrap="none">
            <a:spAutoFit/>
          </a:bodyPr>
          <a:lstStyle/>
          <a:p>
            <a:r>
              <a:rPr lang="en-US" dirty="0" err="1">
                <a:solidFill>
                  <a:srgbClr val="3D372E"/>
                </a:solidFill>
              </a:rPr>
              <a:t>Onyewuchi</a:t>
            </a:r>
            <a:r>
              <a:rPr lang="en-US" dirty="0">
                <a:solidFill>
                  <a:srgbClr val="3D372E"/>
                </a:solidFill>
              </a:rPr>
              <a:t> </a:t>
            </a:r>
            <a:r>
              <a:rPr lang="en-US" dirty="0" err="1">
                <a:solidFill>
                  <a:srgbClr val="3D372E"/>
                </a:solidFill>
              </a:rPr>
              <a:t>Ebere</a:t>
            </a:r>
            <a:endParaRPr lang="en-US" dirty="0">
              <a:solidFill>
                <a:srgbClr val="3D372E"/>
              </a:solidFill>
            </a:endParaRPr>
          </a:p>
        </p:txBody>
      </p:sp>
    </p:spTree>
    <p:extLst>
      <p:ext uri="{BB962C8B-B14F-4D97-AF65-F5344CB8AC3E}">
        <p14:creationId xmlns:p14="http://schemas.microsoft.com/office/powerpoint/2010/main" val="6710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Moving </a:t>
            </a:r>
            <a:r>
              <a:rPr lang="en-US" dirty="0" err="1" smtClean="0"/>
              <a:t>Pedibus</a:t>
            </a:r>
            <a:r>
              <a:rPr lang="en-US" dirty="0" smtClean="0"/>
              <a:t> From Garage To The Sport Centers</a:t>
            </a:r>
            <a:endParaRPr lang="en-US" dirty="0"/>
          </a:p>
        </p:txBody>
      </p:sp>
      <p:sp>
        <p:nvSpPr>
          <p:cNvPr id="3" name="Content Placeholder 2"/>
          <p:cNvSpPr>
            <a:spLocks noGrp="1"/>
          </p:cNvSpPr>
          <p:nvPr>
            <p:ph idx="1"/>
          </p:nvPr>
        </p:nvSpPr>
        <p:spPr>
          <a:xfrm>
            <a:off x="-380999" y="1905000"/>
            <a:ext cx="8344728" cy="3992563"/>
          </a:xfrm>
        </p:spPr>
        <p:txBody>
          <a:bodyPr>
            <a:normAutofit/>
          </a:bodyPr>
          <a:lstStyle/>
          <a:p>
            <a:pPr>
              <a:buFont typeface="Wingdings" panose="05000000000000000000" pitchFamily="2" charset="2"/>
              <a:buChar char="§"/>
            </a:pPr>
            <a:endParaRPr lang="en-US" sz="3600" dirty="0"/>
          </a:p>
          <a:p>
            <a:pPr lvl="1">
              <a:buFont typeface="Wingdings" panose="05000000000000000000" pitchFamily="2" charset="2"/>
              <a:buChar char="§"/>
            </a:pPr>
            <a:r>
              <a:rPr lang="en-US" sz="2800" dirty="0" smtClean="0"/>
              <a:t>For the driver to be able to move the </a:t>
            </a:r>
            <a:r>
              <a:rPr lang="en-US" sz="2800" dirty="0" err="1" smtClean="0"/>
              <a:t>pedibus</a:t>
            </a:r>
            <a:r>
              <a:rPr lang="en-US" sz="2800" dirty="0" smtClean="0"/>
              <a:t> alone, we have included the housing for a dolly in the </a:t>
            </a:r>
            <a:r>
              <a:rPr lang="en-US" sz="2800" dirty="0" err="1" smtClean="0"/>
              <a:t>pedibus</a:t>
            </a:r>
            <a:r>
              <a:rPr lang="en-US" sz="2800" dirty="0" smtClean="0"/>
              <a:t>.</a:t>
            </a:r>
          </a:p>
          <a:p>
            <a:pPr lvl="1">
              <a:buFont typeface="Wingdings" panose="05000000000000000000" pitchFamily="2" charset="2"/>
              <a:buChar char="§"/>
            </a:pPr>
            <a:r>
              <a:rPr lang="en-US" sz="2800" dirty="0" smtClean="0"/>
              <a:t>Like a cart and other non self powered vehicles the </a:t>
            </a:r>
            <a:r>
              <a:rPr lang="en-US" sz="2800" dirty="0" err="1" smtClean="0"/>
              <a:t>pedibus</a:t>
            </a:r>
            <a:r>
              <a:rPr lang="en-US" sz="2800" dirty="0" smtClean="0"/>
              <a:t> can be carried with any car by simply using the dolly</a:t>
            </a:r>
          </a:p>
        </p:txBody>
      </p:sp>
      <p:sp>
        <p:nvSpPr>
          <p:cNvPr id="9" name="Slide Number Placeholder 8"/>
          <p:cNvSpPr>
            <a:spLocks noGrp="1"/>
          </p:cNvSpPr>
          <p:nvPr>
            <p:ph type="sldNum" sz="quarter" idx="12"/>
          </p:nvPr>
        </p:nvSpPr>
        <p:spPr/>
        <p:txBody>
          <a:bodyPr/>
          <a:lstStyle/>
          <a:p>
            <a:fld id="{B13333A4-2EF1-4B79-B68C-AB20E66B4822}" type="slidenum">
              <a:rPr lang="en-US" smtClean="0"/>
              <a:t>18</a:t>
            </a:fld>
            <a:endParaRPr lang="en-US"/>
          </a:p>
        </p:txBody>
      </p:sp>
      <p:sp>
        <p:nvSpPr>
          <p:cNvPr id="7" name="TextBox 6"/>
          <p:cNvSpPr txBox="1"/>
          <p:nvPr/>
        </p:nvSpPr>
        <p:spPr>
          <a:xfrm>
            <a:off x="10058400" y="6469062"/>
            <a:ext cx="1259632" cy="261610"/>
          </a:xfrm>
          <a:prstGeom prst="rect">
            <a:avLst/>
          </a:prstGeom>
          <a:noFill/>
        </p:spPr>
        <p:txBody>
          <a:bodyPr wrap="square" rtlCol="0">
            <a:spAutoFit/>
          </a:bodyPr>
          <a:lstStyle/>
          <a:p>
            <a:r>
              <a:rPr lang="en-US" sz="1100" dirty="0" smtClean="0"/>
              <a:t>Onyewuchi Ebere</a:t>
            </a:r>
            <a:endParaRPr lang="en-US" sz="11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2253342"/>
            <a:ext cx="3790787" cy="3537857"/>
          </a:xfrm>
          <a:prstGeom prst="rect">
            <a:avLst/>
          </a:prstGeom>
        </p:spPr>
      </p:pic>
      <p:sp>
        <p:nvSpPr>
          <p:cNvPr id="6" name="TextBox 5"/>
          <p:cNvSpPr txBox="1"/>
          <p:nvPr/>
        </p:nvSpPr>
        <p:spPr>
          <a:xfrm>
            <a:off x="9296400" y="5791198"/>
            <a:ext cx="1162715" cy="523220"/>
          </a:xfrm>
          <a:prstGeom prst="rect">
            <a:avLst/>
          </a:prstGeom>
          <a:noFill/>
        </p:spPr>
        <p:txBody>
          <a:bodyPr wrap="square" rtlCol="0">
            <a:spAutoFit/>
          </a:bodyPr>
          <a:lstStyle/>
          <a:p>
            <a:r>
              <a:rPr lang="en-US" sz="2800" dirty="0" smtClean="0"/>
              <a:t>DOLLY</a:t>
            </a:r>
            <a:endParaRPr lang="en-US" sz="2800" dirty="0"/>
          </a:p>
        </p:txBody>
      </p:sp>
    </p:spTree>
    <p:extLst>
      <p:ext uri="{BB962C8B-B14F-4D97-AF65-F5344CB8AC3E}">
        <p14:creationId xmlns:p14="http://schemas.microsoft.com/office/powerpoint/2010/main" val="19144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encountered so far</a:t>
            </a:r>
            <a:endParaRPr lang="en-US" dirty="0"/>
          </a:p>
        </p:txBody>
      </p:sp>
      <p:sp>
        <p:nvSpPr>
          <p:cNvPr id="3" name="Content Placeholder 2"/>
          <p:cNvSpPr>
            <a:spLocks noGrp="1"/>
          </p:cNvSpPr>
          <p:nvPr>
            <p:ph idx="1"/>
          </p:nvPr>
        </p:nvSpPr>
        <p:spPr>
          <a:xfrm>
            <a:off x="533400" y="1785553"/>
            <a:ext cx="9435663" cy="3992563"/>
          </a:xfrm>
        </p:spPr>
        <p:txBody>
          <a:bodyPr>
            <a:normAutofit/>
          </a:bodyPr>
          <a:lstStyle/>
          <a:p>
            <a:pPr>
              <a:buFont typeface="Wingdings" panose="05000000000000000000" pitchFamily="2" charset="2"/>
              <a:buChar char="§"/>
            </a:pPr>
            <a:r>
              <a:rPr lang="en-US" dirty="0" smtClean="0"/>
              <a:t>The adverse weather due to the recent winter storm caused delay in shipping  the independent front suspension we have ordered.</a:t>
            </a:r>
          </a:p>
          <a:p>
            <a:pPr>
              <a:buFont typeface="Wingdings" panose="05000000000000000000" pitchFamily="2" charset="2"/>
              <a:buChar char="§"/>
            </a:pPr>
            <a:r>
              <a:rPr lang="en-US" dirty="0" smtClean="0"/>
              <a:t>Based on the last tracking updates </a:t>
            </a:r>
            <a:r>
              <a:rPr lang="en-US" dirty="0"/>
              <a:t>a</a:t>
            </a:r>
            <a:r>
              <a:rPr lang="en-US" dirty="0" smtClean="0"/>
              <a:t>ll the seven packages containing the Independent front suspension IFS have been shipped and will arrive within the week.</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19</a:t>
            </a:fld>
            <a:endParaRPr lang="en-US"/>
          </a:p>
        </p:txBody>
      </p:sp>
      <p:pic>
        <p:nvPicPr>
          <p:cNvPr id="5" name="Picture 4"/>
          <p:cNvPicPr>
            <a:picLocks noChangeAspect="1"/>
          </p:cNvPicPr>
          <p:nvPr/>
        </p:nvPicPr>
        <p:blipFill>
          <a:blip r:embed="rId3"/>
          <a:stretch>
            <a:fillRect/>
          </a:stretch>
        </p:blipFill>
        <p:spPr>
          <a:xfrm>
            <a:off x="4876800" y="3990172"/>
            <a:ext cx="6480610" cy="1975275"/>
          </a:xfrm>
          <a:prstGeom prst="rect">
            <a:avLst/>
          </a:prstGeom>
        </p:spPr>
      </p:pic>
      <p:sp>
        <p:nvSpPr>
          <p:cNvPr id="8" name="TextBox 7"/>
          <p:cNvSpPr txBox="1"/>
          <p:nvPr/>
        </p:nvSpPr>
        <p:spPr>
          <a:xfrm>
            <a:off x="10134600" y="6488668"/>
            <a:ext cx="1861131" cy="369332"/>
          </a:xfrm>
          <a:prstGeom prst="rect">
            <a:avLst/>
          </a:prstGeom>
          <a:noFill/>
        </p:spPr>
        <p:txBody>
          <a:bodyPr wrap="square" rtlCol="0">
            <a:spAutoFit/>
          </a:bodyPr>
          <a:lstStyle/>
          <a:p>
            <a:r>
              <a:rPr lang="en-US" dirty="0" err="1"/>
              <a:t>Onyewuchi</a:t>
            </a:r>
            <a:r>
              <a:rPr lang="en-US" dirty="0"/>
              <a:t> </a:t>
            </a:r>
            <a:r>
              <a:rPr lang="en-US" dirty="0" err="1"/>
              <a:t>Ebere</a:t>
            </a:r>
            <a:endParaRPr lang="en-US" dirty="0"/>
          </a:p>
        </p:txBody>
      </p:sp>
      <p:sp>
        <p:nvSpPr>
          <p:cNvPr id="9" name="TextBox 8"/>
          <p:cNvSpPr txBox="1"/>
          <p:nvPr/>
        </p:nvSpPr>
        <p:spPr>
          <a:xfrm>
            <a:off x="5407061" y="5906351"/>
            <a:ext cx="5668218" cy="523220"/>
          </a:xfrm>
          <a:prstGeom prst="rect">
            <a:avLst/>
          </a:prstGeom>
          <a:noFill/>
        </p:spPr>
        <p:txBody>
          <a:bodyPr wrap="none" rtlCol="0">
            <a:spAutoFit/>
          </a:bodyPr>
          <a:lstStyle/>
          <a:p>
            <a:r>
              <a:rPr lang="en-US" sz="2800" dirty="0" smtClean="0"/>
              <a:t>Sample of  the assembled ordered IFS</a:t>
            </a:r>
            <a:endParaRPr lang="en-US" sz="2800" dirty="0"/>
          </a:p>
        </p:txBody>
      </p:sp>
    </p:spTree>
    <p:extLst>
      <p:ext uri="{BB962C8B-B14F-4D97-AF65-F5344CB8AC3E}">
        <p14:creationId xmlns:p14="http://schemas.microsoft.com/office/powerpoint/2010/main" val="358711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Background</a:t>
            </a:r>
            <a:endParaRPr lang="en-US" dirty="0"/>
          </a:p>
        </p:txBody>
      </p:sp>
      <p:sp>
        <p:nvSpPr>
          <p:cNvPr id="3" name="Content Placeholder 2"/>
          <p:cNvSpPr>
            <a:spLocks noGrp="1"/>
          </p:cNvSpPr>
          <p:nvPr>
            <p:ph idx="1"/>
          </p:nvPr>
        </p:nvSpPr>
        <p:spPr>
          <a:xfrm>
            <a:off x="2424113" y="1948105"/>
            <a:ext cx="7345363" cy="4222749"/>
          </a:xfrm>
        </p:spPr>
        <p:txBody>
          <a:bodyPr>
            <a:normAutofit/>
          </a:bodyPr>
          <a:lstStyle/>
          <a:p>
            <a:pPr>
              <a:buFont typeface="Wingdings" panose="05000000000000000000" pitchFamily="2" charset="2"/>
              <a:buChar char="§"/>
            </a:pPr>
            <a:r>
              <a:rPr lang="en-US" sz="2000" dirty="0"/>
              <a:t>The pedibus is a pedal-powered vehicle used for transportation that seats a variety number of passengers depending on size.</a:t>
            </a:r>
          </a:p>
          <a:p>
            <a:pPr>
              <a:buFont typeface="Wingdings" panose="05000000000000000000" pitchFamily="2" charset="2"/>
              <a:buChar char="§"/>
            </a:pPr>
            <a:r>
              <a:rPr lang="en-US" sz="2000" dirty="0"/>
              <a:t>The idea was developed to provide as an eco-friendly traveling entertainment center to attract people of all ages and professions. </a:t>
            </a:r>
          </a:p>
          <a:p>
            <a:pPr lvl="4">
              <a:buFont typeface="Wingdings" panose="05000000000000000000" pitchFamily="2" charset="2"/>
              <a:buChar char="§"/>
            </a:pPr>
            <a:r>
              <a:rPr lang="en-US" dirty="0" smtClean="0"/>
              <a:t>Some models contain alcohol distribution consoles in the center</a:t>
            </a:r>
            <a:r>
              <a:rPr lang="en-US" sz="1600" dirty="0"/>
              <a:t>.</a:t>
            </a:r>
          </a:p>
          <a:p>
            <a:pPr>
              <a:buFont typeface="Wingdings" panose="05000000000000000000" pitchFamily="2" charset="2"/>
              <a:buChar char="§"/>
            </a:pPr>
            <a:r>
              <a:rPr lang="en-US" sz="2000" dirty="0"/>
              <a:t>Also referred to as the pedal crawler, </a:t>
            </a:r>
            <a:r>
              <a:rPr lang="en-US" sz="2000" dirty="0" err="1"/>
              <a:t>pubcrawler</a:t>
            </a:r>
            <a:r>
              <a:rPr lang="en-US" sz="2000" dirty="0"/>
              <a:t>, and party bike.  </a:t>
            </a:r>
          </a:p>
          <a:p>
            <a:pPr>
              <a:buFont typeface="Wingdings" panose="05000000000000000000" pitchFamily="2" charset="2"/>
              <a:buChar char="§"/>
            </a:pPr>
            <a:r>
              <a:rPr lang="en-US" sz="2000" dirty="0"/>
              <a:t>The </a:t>
            </a:r>
            <a:r>
              <a:rPr lang="en-US" sz="2000" dirty="0" err="1"/>
              <a:t>pedibus</a:t>
            </a:r>
            <a:r>
              <a:rPr lang="en-US" sz="2000" dirty="0"/>
              <a:t> has grown in popularity over the last five years.</a:t>
            </a:r>
          </a:p>
          <a:p>
            <a:pPr>
              <a:buFont typeface="Wingdings" panose="05000000000000000000" pitchFamily="2" charset="2"/>
              <a:buChar char="§"/>
            </a:pPr>
            <a:endParaRPr lang="en-US" sz="2000" dirty="0"/>
          </a:p>
        </p:txBody>
      </p:sp>
      <p:sp>
        <p:nvSpPr>
          <p:cNvPr id="4" name="Slide Number Placeholder 3"/>
          <p:cNvSpPr>
            <a:spLocks noGrp="1"/>
          </p:cNvSpPr>
          <p:nvPr>
            <p:ph type="sldNum" sz="quarter" idx="12"/>
          </p:nvPr>
        </p:nvSpPr>
        <p:spPr/>
        <p:txBody>
          <a:bodyPr>
            <a:normAutofit/>
          </a:bodyPr>
          <a:lstStyle/>
          <a:p>
            <a:fld id="{CFE4BAC9-6D41-4691-9299-18EF07EF0177}" type="slidenum">
              <a:rPr lang="en-US" smtClean="0"/>
              <a:t>2</a:t>
            </a:fld>
            <a:endParaRPr lang="en-US"/>
          </a:p>
        </p:txBody>
      </p:sp>
      <p:sp>
        <p:nvSpPr>
          <p:cNvPr id="6" name="TextBox 5"/>
          <p:cNvSpPr txBox="1"/>
          <p:nvPr/>
        </p:nvSpPr>
        <p:spPr>
          <a:xfrm>
            <a:off x="10033208" y="6469062"/>
            <a:ext cx="1259632" cy="261610"/>
          </a:xfrm>
          <a:prstGeom prst="rect">
            <a:avLst/>
          </a:prstGeom>
          <a:noFill/>
        </p:spPr>
        <p:txBody>
          <a:bodyPr wrap="square" rtlCol="0">
            <a:spAutoFit/>
          </a:bodyPr>
          <a:lstStyle/>
          <a:p>
            <a:r>
              <a:rPr lang="en-US" sz="1100" dirty="0">
                <a:solidFill>
                  <a:schemeClr val="tx1">
                    <a:lumMod val="50000"/>
                    <a:lumOff val="50000"/>
                  </a:schemeClr>
                </a:solidFill>
              </a:rPr>
              <a:t>James McCord</a:t>
            </a:r>
          </a:p>
        </p:txBody>
      </p:sp>
    </p:spTree>
    <p:extLst>
      <p:ext uri="{BB962C8B-B14F-4D97-AF65-F5344CB8AC3E}">
        <p14:creationId xmlns:p14="http://schemas.microsoft.com/office/powerpoint/2010/main" val="25002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Budget</a:t>
            </a:r>
            <a:endParaRPr lang="en-US" dirty="0"/>
          </a:p>
        </p:txBody>
      </p:sp>
      <p:sp>
        <p:nvSpPr>
          <p:cNvPr id="7" name="TextBox 6"/>
          <p:cNvSpPr txBox="1"/>
          <p:nvPr/>
        </p:nvSpPr>
        <p:spPr>
          <a:xfrm>
            <a:off x="10033208" y="6469062"/>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Andrew Galan</a:t>
            </a:r>
            <a:endParaRPr lang="en-US" sz="1100" dirty="0">
              <a:solidFill>
                <a:schemeClr val="tx1">
                  <a:lumMod val="50000"/>
                  <a:lumOff val="50000"/>
                </a:schemeClr>
              </a:solidFill>
            </a:endParaRP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3629107763"/>
              </p:ext>
            </p:extLst>
          </p:nvPr>
        </p:nvGraphicFramePr>
        <p:xfrm>
          <a:off x="2667000" y="1981200"/>
          <a:ext cx="5638800" cy="4190992"/>
        </p:xfrm>
        <a:graphic>
          <a:graphicData uri="http://schemas.openxmlformats.org/drawingml/2006/table">
            <a:tbl>
              <a:tblPr>
                <a:tableStyleId>{3B4B98B0-60AC-42C2-AFA5-B58CD77FA1E5}</a:tableStyleId>
              </a:tblPr>
              <a:tblGrid>
                <a:gridCol w="2615625"/>
                <a:gridCol w="145988"/>
                <a:gridCol w="596119"/>
                <a:gridCol w="1140534"/>
                <a:gridCol w="1140534"/>
              </a:tblGrid>
              <a:tr h="261937">
                <a:tc>
                  <a:txBody>
                    <a:bodyPr/>
                    <a:lstStyle/>
                    <a:p>
                      <a:pPr algn="l" fontAlgn="b"/>
                      <a:r>
                        <a:rPr lang="en-US" sz="1500" u="none" strike="noStrike" dirty="0">
                          <a:effectLst/>
                        </a:rPr>
                        <a:t>BOM</a:t>
                      </a:r>
                      <a:endParaRPr lang="en-US" sz="1500" b="1" i="0" u="none" strike="noStrike" dirty="0">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1"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a:t>
                      </a:r>
                      <a:endParaRPr lang="en-US" sz="1500" b="1" i="0" u="none" strike="noStrike">
                        <a:solidFill>
                          <a:srgbClr val="000000"/>
                        </a:solidFill>
                        <a:effectLst/>
                        <a:latin typeface="Calibri" panose="020F0502020204030204" pitchFamily="34" charset="0"/>
                      </a:endParaRPr>
                    </a:p>
                  </a:txBody>
                  <a:tcPr marL="8912" marR="8912" marT="8912" marB="0" anchor="b"/>
                </a:tc>
                <a:tc gridSpan="2">
                  <a:txBody>
                    <a:bodyPr/>
                    <a:lstStyle/>
                    <a:p>
                      <a:pPr algn="l" fontAlgn="b"/>
                      <a:r>
                        <a:rPr lang="en-US" sz="1500" u="none" strike="noStrike">
                          <a:effectLst/>
                        </a:rPr>
                        <a:t>Price Per Item</a:t>
                      </a:r>
                      <a:endParaRPr lang="en-US" sz="1500" b="1" i="0" u="none" strike="noStrike">
                        <a:solidFill>
                          <a:srgbClr val="000000"/>
                        </a:solidFill>
                        <a:effectLst/>
                        <a:latin typeface="Calibri" panose="020F0502020204030204" pitchFamily="34" charset="0"/>
                      </a:endParaRPr>
                    </a:p>
                  </a:txBody>
                  <a:tcPr marL="8912" marR="8912" marT="8912" marB="0" anchor="b"/>
                </a:tc>
                <a:tc hMerge="1">
                  <a:txBody>
                    <a:bodyPr/>
                    <a:lstStyle/>
                    <a:p>
                      <a:endParaRPr lang="en-US"/>
                    </a:p>
                  </a:txBody>
                  <a:tcPr/>
                </a:tc>
              </a:tr>
              <a:tr h="261937">
                <a:tc>
                  <a:txBody>
                    <a:bodyPr/>
                    <a:lstStyle/>
                    <a:p>
                      <a:pPr algn="l" fontAlgn="b"/>
                      <a:r>
                        <a:rPr lang="en-US" sz="1500" u="none" strike="noStrike">
                          <a:effectLst/>
                        </a:rPr>
                        <a:t>Steel Supports</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2</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$69.00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$138.00</a:t>
                      </a:r>
                      <a:endParaRPr lang="en-US" sz="1500" b="0" i="0" u="none" strike="noStrike">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Aluminum Frame</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$389.00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$389.00</a:t>
                      </a:r>
                      <a:endParaRPr lang="en-US" sz="1500" b="0" i="0" u="none" strike="noStrike">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Pillow Blocks</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4</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$30.00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$120.00</a:t>
                      </a:r>
                      <a:endParaRPr lang="en-US" sz="1500" b="0" i="0" u="none" strike="noStrike">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3/4 inch Cold Rolled Drive Shaft</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$100.00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dirty="0">
                          <a:effectLst/>
                        </a:rPr>
                        <a:t>$100.00</a:t>
                      </a:r>
                      <a:endParaRPr lang="en-US" sz="1500" b="0" i="0" u="none" strike="noStrike" dirty="0">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Mustang II Ifs</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dirty="0">
                          <a:effectLst/>
                        </a:rPr>
                        <a:t>$</a:t>
                      </a:r>
                      <a:r>
                        <a:rPr lang="en-US" sz="1500" u="none" strike="noStrike" dirty="0" smtClean="0">
                          <a:effectLst/>
                        </a:rPr>
                        <a:t>1,350.00</a:t>
                      </a:r>
                      <a:endParaRPr lang="en-US" sz="1500" b="0" i="0" u="none" strike="noStrike" dirty="0">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dirty="0">
                          <a:effectLst/>
                        </a:rPr>
                        <a:t>$</a:t>
                      </a:r>
                      <a:r>
                        <a:rPr lang="en-US" sz="1500" u="none" strike="noStrike" dirty="0" smtClean="0">
                          <a:effectLst/>
                        </a:rPr>
                        <a:t>1,350.00</a:t>
                      </a:r>
                      <a:endParaRPr lang="en-US" sz="1500" b="0" i="0" u="none" strike="noStrike" dirty="0">
                        <a:solidFill>
                          <a:srgbClr val="000000"/>
                        </a:solidFill>
                        <a:effectLst/>
                        <a:latin typeface="Calibri" panose="020F0502020204030204" pitchFamily="34" charset="0"/>
                      </a:endParaRPr>
                    </a:p>
                  </a:txBody>
                  <a:tcPr marL="8912" marR="8912" marT="8912" marB="0" anchor="b">
                    <a:solidFill>
                      <a:srgbClr val="FFFF00"/>
                    </a:solidFill>
                  </a:tcPr>
                </a:tc>
              </a:tr>
              <a:tr h="261937">
                <a:tc>
                  <a:txBody>
                    <a:bodyPr/>
                    <a:lstStyle/>
                    <a:p>
                      <a:pPr algn="l" fontAlgn="b"/>
                      <a:r>
                        <a:rPr lang="en-US" sz="1500" u="none" strike="noStrike">
                          <a:effectLst/>
                        </a:rPr>
                        <a:t>Rear Axle and Differential</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dirty="0" smtClean="0">
                          <a:effectLst/>
                        </a:rPr>
                        <a:t>$140.00</a:t>
                      </a:r>
                      <a:endParaRPr lang="en-US" sz="1500" b="0" i="0" u="none" strike="noStrike" dirty="0">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dirty="0" smtClean="0">
                          <a:effectLst/>
                        </a:rPr>
                        <a:t>$140.00</a:t>
                      </a:r>
                      <a:endParaRPr lang="en-US" sz="1500" b="0" i="0" u="none" strike="noStrike" dirty="0">
                        <a:solidFill>
                          <a:srgbClr val="000000"/>
                        </a:solidFill>
                        <a:effectLst/>
                        <a:latin typeface="Calibri" panose="020F0502020204030204" pitchFamily="34" charset="0"/>
                      </a:endParaRPr>
                    </a:p>
                  </a:txBody>
                  <a:tcPr marL="8912" marR="8912" marT="8912" marB="0" anchor="b">
                    <a:solidFill>
                      <a:srgbClr val="FFFF00"/>
                    </a:solidFill>
                  </a:tcPr>
                </a:tc>
              </a:tr>
              <a:tr h="261937">
                <a:tc>
                  <a:txBody>
                    <a:bodyPr/>
                    <a:lstStyle/>
                    <a:p>
                      <a:pPr algn="l" fontAlgn="b"/>
                      <a:r>
                        <a:rPr lang="en-US" sz="1500" u="none" strike="noStrike">
                          <a:effectLst/>
                        </a:rPr>
                        <a:t>Bike Crank</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8</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$45.00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$360.00</a:t>
                      </a:r>
                      <a:endParaRPr lang="en-US" sz="1500" b="0" i="0" u="none" strike="noStrike">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Bike Seat</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dirty="0">
                          <a:effectLst/>
                        </a:rPr>
                        <a:t>8</a:t>
                      </a:r>
                      <a:endParaRPr lang="en-US" sz="1500" b="0" i="0" u="none" strike="noStrike" dirty="0">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$17.00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$136.00</a:t>
                      </a:r>
                      <a:endParaRPr lang="en-US" sz="1500" b="0" i="0" u="none" strike="noStrike">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Bike Chain</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8</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$30.00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$240.00</a:t>
                      </a:r>
                      <a:endParaRPr lang="en-US" sz="1500" b="0" i="0" u="none" strike="noStrike">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Free Wheel gear</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8</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$25.00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$200.00</a:t>
                      </a:r>
                      <a:endParaRPr lang="en-US" sz="1500" b="0" i="0" u="none" strike="noStrike">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Wheels</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4</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$104.00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$416.00</a:t>
                      </a:r>
                      <a:endParaRPr lang="en-US" sz="1500" b="0" i="0" u="none" strike="noStrike">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Electric Motor &amp; Controller</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$880.00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$880.00</a:t>
                      </a:r>
                      <a:endParaRPr lang="en-US" sz="1500" b="0" i="0" u="none" strike="noStrike">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Battery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$53.00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$53.00</a:t>
                      </a:r>
                      <a:endParaRPr lang="en-US" sz="1500" b="0" i="0" u="none" strike="noStrike">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Lighting Kit</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a:effectLst/>
                        </a:rPr>
                        <a:t>$170.00</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dirty="0">
                          <a:effectLst/>
                        </a:rPr>
                        <a:t>$170.00</a:t>
                      </a:r>
                      <a:endParaRPr lang="en-US" sz="1500" b="0" i="0" u="none" strike="noStrike" dirty="0">
                        <a:solidFill>
                          <a:srgbClr val="000000"/>
                        </a:solidFill>
                        <a:effectLst/>
                        <a:latin typeface="Calibri" panose="020F0502020204030204" pitchFamily="34" charset="0"/>
                      </a:endParaRPr>
                    </a:p>
                  </a:txBody>
                  <a:tcPr marL="8912" marR="8912" marT="8912" marB="0" anchor="b"/>
                </a:tc>
              </a:tr>
              <a:tr h="261937">
                <a:tc>
                  <a:txBody>
                    <a:bodyPr/>
                    <a:lstStyle/>
                    <a:p>
                      <a:pPr algn="l" fontAlgn="b"/>
                      <a:r>
                        <a:rPr lang="en-US" sz="1500" u="none" strike="noStrike">
                          <a:effectLst/>
                        </a:rPr>
                        <a:t>total</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dirty="0">
                          <a:effectLst/>
                        </a:rPr>
                        <a:t> </a:t>
                      </a:r>
                      <a:endParaRPr lang="en-US" sz="1500" b="0" i="0" u="none" strike="noStrike" dirty="0">
                        <a:solidFill>
                          <a:srgbClr val="000000"/>
                        </a:solidFill>
                        <a:effectLst/>
                        <a:latin typeface="Calibri" panose="020F0502020204030204" pitchFamily="34" charset="0"/>
                      </a:endParaRPr>
                    </a:p>
                  </a:txBody>
                  <a:tcPr marL="8912" marR="8912" marT="8912" marB="0" anchor="b"/>
                </a:tc>
                <a:tc>
                  <a:txBody>
                    <a:bodyPr/>
                    <a:lstStyle/>
                    <a:p>
                      <a:pPr algn="l" fontAlgn="b"/>
                      <a:r>
                        <a:rPr lang="en-US" sz="1500" u="none" strike="noStrike">
                          <a:effectLst/>
                        </a:rPr>
                        <a:t> </a:t>
                      </a:r>
                      <a:endParaRPr lang="en-US" sz="1500" b="0" i="0" u="none" strike="noStrike">
                        <a:solidFill>
                          <a:srgbClr val="000000"/>
                        </a:solidFill>
                        <a:effectLst/>
                        <a:latin typeface="Calibri" panose="020F0502020204030204" pitchFamily="34" charset="0"/>
                      </a:endParaRPr>
                    </a:p>
                  </a:txBody>
                  <a:tcPr marL="8912" marR="8912" marT="8912" marB="0" anchor="b"/>
                </a:tc>
                <a:tc>
                  <a:txBody>
                    <a:bodyPr/>
                    <a:lstStyle/>
                    <a:p>
                      <a:pPr algn="r" fontAlgn="b"/>
                      <a:r>
                        <a:rPr lang="en-US" sz="1500" u="none" strike="noStrike" dirty="0">
                          <a:effectLst/>
                        </a:rPr>
                        <a:t>$4,602.00</a:t>
                      </a:r>
                      <a:endParaRPr lang="en-US" sz="1500" b="0" i="0" u="none" strike="noStrike" dirty="0">
                        <a:solidFill>
                          <a:srgbClr val="000000"/>
                        </a:solidFill>
                        <a:effectLst/>
                        <a:latin typeface="Calibri" panose="020F0502020204030204" pitchFamily="34" charset="0"/>
                      </a:endParaRPr>
                    </a:p>
                  </a:txBody>
                  <a:tcPr marL="8912" marR="8912" marT="8912" marB="0" anchor="b"/>
                </a:tc>
              </a:tr>
            </a:tbl>
          </a:graphicData>
        </a:graphic>
      </p:graphicFrame>
      <p:cxnSp>
        <p:nvCxnSpPr>
          <p:cNvPr id="9" name="Straight Connector 8"/>
          <p:cNvCxnSpPr/>
          <p:nvPr/>
        </p:nvCxnSpPr>
        <p:spPr>
          <a:xfrm>
            <a:off x="2590800" y="5562600"/>
            <a:ext cx="5791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590800" y="5257800"/>
            <a:ext cx="57912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ight Brace 10"/>
          <p:cNvSpPr/>
          <p:nvPr/>
        </p:nvSpPr>
        <p:spPr>
          <a:xfrm>
            <a:off x="8382000" y="3886200"/>
            <a:ext cx="228600"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8763000" y="3962400"/>
            <a:ext cx="1981200" cy="646331"/>
          </a:xfrm>
          <a:prstGeom prst="rect">
            <a:avLst/>
          </a:prstGeom>
          <a:noFill/>
        </p:spPr>
        <p:txBody>
          <a:bodyPr wrap="square" rtlCol="0">
            <a:spAutoFit/>
          </a:bodyPr>
          <a:lstStyle/>
          <a:p>
            <a:r>
              <a:rPr lang="en-US" dirty="0" smtClean="0"/>
              <a:t>New total for bike parts = $1,160.00</a:t>
            </a:r>
            <a:endParaRPr lang="en-US" dirty="0"/>
          </a:p>
        </p:txBody>
      </p:sp>
      <p:sp>
        <p:nvSpPr>
          <p:cNvPr id="13" name="Right Brace 12"/>
          <p:cNvSpPr/>
          <p:nvPr/>
        </p:nvSpPr>
        <p:spPr>
          <a:xfrm>
            <a:off x="8382000" y="2286000"/>
            <a:ext cx="228600" cy="457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8763000" y="2191434"/>
            <a:ext cx="1752600" cy="646331"/>
          </a:xfrm>
          <a:prstGeom prst="rect">
            <a:avLst/>
          </a:prstGeom>
          <a:noFill/>
        </p:spPr>
        <p:txBody>
          <a:bodyPr wrap="square" rtlCol="0">
            <a:spAutoFit/>
          </a:bodyPr>
          <a:lstStyle/>
          <a:p>
            <a:r>
              <a:rPr lang="en-US" dirty="0" smtClean="0"/>
              <a:t>New total for metal = $475.00</a:t>
            </a:r>
            <a:endParaRPr lang="en-US" dirty="0"/>
          </a:p>
        </p:txBody>
      </p:sp>
      <p:cxnSp>
        <p:nvCxnSpPr>
          <p:cNvPr id="4" name="Straight Arrow Connector 3"/>
          <p:cNvCxnSpPr/>
          <p:nvPr/>
        </p:nvCxnSpPr>
        <p:spPr>
          <a:xfrm>
            <a:off x="8382000" y="6096000"/>
            <a:ext cx="228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8763000" y="5911334"/>
            <a:ext cx="3374770" cy="369332"/>
          </a:xfrm>
          <a:prstGeom prst="rect">
            <a:avLst/>
          </a:prstGeom>
          <a:noFill/>
        </p:spPr>
        <p:txBody>
          <a:bodyPr wrap="none" rtlCol="0">
            <a:spAutoFit/>
          </a:bodyPr>
          <a:lstStyle/>
          <a:p>
            <a:r>
              <a:rPr lang="en-US" dirty="0" smtClean="0"/>
              <a:t>New total for </a:t>
            </a:r>
            <a:r>
              <a:rPr lang="en-US" dirty="0" err="1" smtClean="0"/>
              <a:t>pedibus</a:t>
            </a:r>
            <a:r>
              <a:rPr lang="en-US" dirty="0" smtClean="0"/>
              <a:t> = $3,707.00</a:t>
            </a:r>
            <a:endParaRPr lang="en-US" dirty="0"/>
          </a:p>
        </p:txBody>
      </p:sp>
    </p:spTree>
    <p:extLst>
      <p:ext uri="{BB962C8B-B14F-4D97-AF65-F5344CB8AC3E}">
        <p14:creationId xmlns:p14="http://schemas.microsoft.com/office/powerpoint/2010/main" val="277652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 The Future</a:t>
            </a:r>
            <a:endParaRPr lang="en-US" dirty="0"/>
          </a:p>
        </p:txBody>
      </p:sp>
      <p:sp>
        <p:nvSpPr>
          <p:cNvPr id="3" name="Content Placeholder 2"/>
          <p:cNvSpPr>
            <a:spLocks noGrp="1"/>
          </p:cNvSpPr>
          <p:nvPr>
            <p:ph idx="1"/>
          </p:nvPr>
        </p:nvSpPr>
        <p:spPr>
          <a:xfrm>
            <a:off x="838200" y="2057400"/>
            <a:ext cx="9435663" cy="3992563"/>
          </a:xfrm>
        </p:spPr>
        <p:txBody>
          <a:bodyPr>
            <a:normAutofit/>
          </a:bodyPr>
          <a:lstStyle/>
          <a:p>
            <a:pPr>
              <a:buFont typeface="Wingdings" panose="05000000000000000000" pitchFamily="2" charset="2"/>
              <a:buChar char="§"/>
            </a:pPr>
            <a:r>
              <a:rPr lang="en-US" dirty="0" smtClean="0"/>
              <a:t>Expected to have access to building facility at TCC before the end of the week. As soon as we have access we will transfer all our parts to the build location.</a:t>
            </a:r>
          </a:p>
          <a:p>
            <a:pPr>
              <a:buFont typeface="Wingdings" panose="05000000000000000000" pitchFamily="2" charset="2"/>
              <a:buChar char="§"/>
            </a:pPr>
            <a:r>
              <a:rPr lang="en-US" dirty="0" smtClean="0"/>
              <a:t>When </a:t>
            </a:r>
            <a:r>
              <a:rPr lang="en-US" dirty="0" smtClean="0"/>
              <a:t>Front end arrives deliver it to mechanic for assembly</a:t>
            </a:r>
          </a:p>
          <a:p>
            <a:pPr>
              <a:buFont typeface="Wingdings" panose="05000000000000000000" pitchFamily="2" charset="2"/>
              <a:buChar char="§"/>
            </a:pPr>
            <a:r>
              <a:rPr lang="en-US" dirty="0" smtClean="0"/>
              <a:t>When aluminum cross members are completed we will begin assembling the structural frame and installing the drive shaft and bicycle components.</a:t>
            </a:r>
            <a:endParaRPr lang="en-US" dirty="0"/>
          </a:p>
        </p:txBody>
      </p:sp>
      <p:sp>
        <p:nvSpPr>
          <p:cNvPr id="6" name="TextBox 5"/>
          <p:cNvSpPr txBox="1"/>
          <p:nvPr/>
        </p:nvSpPr>
        <p:spPr>
          <a:xfrm>
            <a:off x="10033208" y="6469062"/>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Andrew Galan</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68313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In The Future</a:t>
            </a:r>
            <a:endParaRPr lang="en-US" dirty="0"/>
          </a:p>
        </p:txBody>
      </p:sp>
      <p:sp>
        <p:nvSpPr>
          <p:cNvPr id="3" name="Content Placeholder 2"/>
          <p:cNvSpPr>
            <a:spLocks noGrp="1"/>
          </p:cNvSpPr>
          <p:nvPr>
            <p:ph idx="1"/>
          </p:nvPr>
        </p:nvSpPr>
        <p:spPr>
          <a:xfrm>
            <a:off x="609600" y="2057400"/>
            <a:ext cx="9435663" cy="3992563"/>
          </a:xfrm>
        </p:spPr>
        <p:txBody>
          <a:bodyPr>
            <a:normAutofit/>
          </a:bodyPr>
          <a:lstStyle/>
          <a:p>
            <a:pPr marL="0" indent="0">
              <a:buNone/>
            </a:pPr>
            <a:r>
              <a:rPr lang="en-US" b="1" u="sng" dirty="0" smtClean="0"/>
              <a:t>Stretch</a:t>
            </a:r>
            <a:r>
              <a:rPr lang="en-US" dirty="0" smtClean="0"/>
              <a:t> goal of completing the </a:t>
            </a:r>
            <a:r>
              <a:rPr lang="en-US" dirty="0" err="1" smtClean="0"/>
              <a:t>pedibus</a:t>
            </a:r>
            <a:r>
              <a:rPr lang="en-US" dirty="0" smtClean="0"/>
              <a:t> by March 30 for spring time Tallahassee parade.</a:t>
            </a:r>
          </a:p>
          <a:p>
            <a:pPr marL="0" indent="0">
              <a:buNone/>
            </a:pPr>
            <a:endParaRPr lang="en-US" dirty="0" smtClean="0"/>
          </a:p>
          <a:p>
            <a:pPr marL="0" indent="0">
              <a:buNone/>
            </a:pPr>
            <a:r>
              <a:rPr lang="en-US" dirty="0" smtClean="0"/>
              <a:t>Must </a:t>
            </a:r>
            <a:r>
              <a:rPr lang="en-US" dirty="0"/>
              <a:t>purchase parts for the roof.</a:t>
            </a:r>
          </a:p>
          <a:p>
            <a:pPr lvl="1">
              <a:buFont typeface="Arial"/>
              <a:buChar char="•"/>
            </a:pPr>
            <a:r>
              <a:rPr lang="en-US" dirty="0"/>
              <a:t>Several roof designs have been proposed but sponsor has not picked one</a:t>
            </a:r>
          </a:p>
          <a:p>
            <a:pPr lvl="1">
              <a:buFont typeface="Arial"/>
              <a:buChar char="•"/>
            </a:pPr>
            <a:r>
              <a:rPr lang="en-US" dirty="0"/>
              <a:t>All roofing materials can be sourced quickly locally</a:t>
            </a:r>
          </a:p>
          <a:p>
            <a:pPr lvl="1">
              <a:buFont typeface="Arial"/>
              <a:buChar char="•"/>
            </a:pPr>
            <a:r>
              <a:rPr lang="en-US" dirty="0"/>
              <a:t>Roof design is largely cosmetic and has little effect on the performance of the </a:t>
            </a:r>
            <a:r>
              <a:rPr lang="en-US" dirty="0" err="1" smtClean="0"/>
              <a:t>pedibus</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22</a:t>
            </a:fld>
            <a:endParaRPr lang="en-US"/>
          </a:p>
        </p:txBody>
      </p:sp>
    </p:spTree>
    <p:extLst>
      <p:ext uri="{BB962C8B-B14F-4D97-AF65-F5344CB8AC3E}">
        <p14:creationId xmlns:p14="http://schemas.microsoft.com/office/powerpoint/2010/main" val="9675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13333A4-2EF1-4B79-B68C-AB20E66B4822}" type="slidenum">
              <a:rPr lang="en-US" smtClean="0"/>
              <a:t>23</a:t>
            </a:fld>
            <a:endParaRPr lang="en-US"/>
          </a:p>
        </p:txBody>
      </p:sp>
      <p:sp>
        <p:nvSpPr>
          <p:cNvPr id="5" name="Rectangle 4"/>
          <p:cNvSpPr/>
          <p:nvPr/>
        </p:nvSpPr>
        <p:spPr>
          <a:xfrm>
            <a:off x="3124200" y="2667000"/>
            <a:ext cx="6341495" cy="2308324"/>
          </a:xfrm>
          <a:prstGeom prst="rect">
            <a:avLst/>
          </a:prstGeom>
          <a:noFill/>
        </p:spPr>
        <p:txBody>
          <a:bodyPr wrap="square" lIns="91440" tIns="45720" rIns="91440" bIns="45720">
            <a:spAutoFit/>
          </a:bodyPr>
          <a:lstStyle/>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300" endPos="45500" dir="5400000" sy="-100000" algn="bl" rotWithShape="0"/>
                </a:effectLst>
              </a:rPr>
              <a:t>Questions</a:t>
            </a:r>
          </a:p>
          <a:p>
            <a:pPr algn="ct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300" endPos="45500" dir="5400000" sy="-100000" algn="bl" rotWithShape="0"/>
                </a:effectLst>
              </a:rPr>
              <a:t>?</a:t>
            </a:r>
          </a:p>
        </p:txBody>
      </p:sp>
    </p:spTree>
    <p:extLst>
      <p:ext uri="{BB962C8B-B14F-4D97-AF65-F5344CB8AC3E}">
        <p14:creationId xmlns:p14="http://schemas.microsoft.com/office/powerpoint/2010/main" val="224594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CFE4BAC9-6D41-4691-9299-18EF07EF0177}" type="slidenum">
              <a:rPr lang="en-US" smtClean="0"/>
              <a:t>3</a:t>
            </a:fld>
            <a:endParaRPr lang="en-US"/>
          </a:p>
        </p:txBody>
      </p:sp>
      <p:pic>
        <p:nvPicPr>
          <p:cNvPr id="5" name="Picture 4" descr="pedal-pu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09800" y="1752600"/>
            <a:ext cx="3200400" cy="2291548"/>
          </a:xfrm>
          <a:prstGeom prst="rect">
            <a:avLst/>
          </a:prstGeom>
        </p:spPr>
      </p:pic>
      <p:pic>
        <p:nvPicPr>
          <p:cNvPr id="6" name="Picture 5" descr="pedibus-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48400" y="1752600"/>
            <a:ext cx="3764157" cy="2296372"/>
          </a:xfrm>
          <a:prstGeom prst="rect">
            <a:avLst/>
          </a:prstGeom>
        </p:spPr>
      </p:pic>
      <p:pic>
        <p:nvPicPr>
          <p:cNvPr id="7" name="Picture 6" descr="under-three-boxe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28800" y="4114800"/>
            <a:ext cx="8382000" cy="2247286"/>
          </a:xfrm>
          <a:prstGeom prst="rect">
            <a:avLst/>
          </a:prstGeom>
        </p:spPr>
      </p:pic>
      <p:sp>
        <p:nvSpPr>
          <p:cNvPr id="8" name="TextBox 7"/>
          <p:cNvSpPr txBox="1"/>
          <p:nvPr/>
        </p:nvSpPr>
        <p:spPr>
          <a:xfrm>
            <a:off x="10033208" y="6469062"/>
            <a:ext cx="1259632" cy="261610"/>
          </a:xfrm>
          <a:prstGeom prst="rect">
            <a:avLst/>
          </a:prstGeom>
          <a:noFill/>
        </p:spPr>
        <p:txBody>
          <a:bodyPr wrap="square" rtlCol="0">
            <a:spAutoFit/>
          </a:bodyPr>
          <a:lstStyle/>
          <a:p>
            <a:r>
              <a:rPr lang="en-US" sz="1100" dirty="0">
                <a:solidFill>
                  <a:schemeClr val="tx1">
                    <a:lumMod val="50000"/>
                    <a:lumOff val="50000"/>
                  </a:schemeClr>
                </a:solidFill>
              </a:rPr>
              <a:t>James McCord</a:t>
            </a:r>
          </a:p>
        </p:txBody>
      </p:sp>
      <p:sp>
        <p:nvSpPr>
          <p:cNvPr id="3" name="Title 2"/>
          <p:cNvSpPr>
            <a:spLocks noGrp="1"/>
          </p:cNvSpPr>
          <p:nvPr>
            <p:ph type="title"/>
          </p:nvPr>
        </p:nvSpPr>
        <p:spPr/>
        <p:txBody>
          <a:bodyPr/>
          <a:lstStyle/>
          <a:p>
            <a:pPr algn="l"/>
            <a:r>
              <a:rPr lang="en-US" dirty="0" smtClean="0"/>
              <a:t>Existing Models</a:t>
            </a:r>
            <a:endParaRPr lang="en-US" dirty="0"/>
          </a:p>
        </p:txBody>
      </p:sp>
    </p:spTree>
    <p:extLst>
      <p:ext uri="{BB962C8B-B14F-4D97-AF65-F5344CB8AC3E}">
        <p14:creationId xmlns:p14="http://schemas.microsoft.com/office/powerpoint/2010/main" val="303383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Sponsor</a:t>
            </a:r>
            <a:endParaRPr lang="en-US" dirty="0"/>
          </a:p>
        </p:txBody>
      </p:sp>
      <p:sp>
        <p:nvSpPr>
          <p:cNvPr id="3" name="Content Placeholder 2"/>
          <p:cNvSpPr>
            <a:spLocks noGrp="1"/>
          </p:cNvSpPr>
          <p:nvPr>
            <p:ph idx="1"/>
          </p:nvPr>
        </p:nvSpPr>
        <p:spPr>
          <a:xfrm>
            <a:off x="1873606" y="1769084"/>
            <a:ext cx="4819554" cy="3931920"/>
          </a:xfrm>
        </p:spPr>
        <p:txBody>
          <a:bodyPr/>
          <a:lstStyle/>
          <a:p>
            <a:pPr>
              <a:buFont typeface="Wingdings" panose="05000000000000000000" pitchFamily="2" charset="2"/>
              <a:buChar char="§"/>
            </a:pPr>
            <a:r>
              <a:rPr lang="en-US" dirty="0" smtClean="0"/>
              <a:t>Ron Goldstein</a:t>
            </a:r>
          </a:p>
          <a:p>
            <a:pPr>
              <a:buFont typeface="Wingdings" panose="05000000000000000000" pitchFamily="2" charset="2"/>
              <a:buChar char="§"/>
            </a:pPr>
            <a:r>
              <a:rPr lang="en-US" dirty="0" smtClean="0"/>
              <a:t>Tallahassee Resident</a:t>
            </a:r>
          </a:p>
          <a:p>
            <a:pPr>
              <a:buFont typeface="Wingdings" panose="05000000000000000000" pitchFamily="2" charset="2"/>
              <a:buChar char="§"/>
            </a:pPr>
            <a:r>
              <a:rPr lang="en-US" dirty="0" smtClean="0"/>
              <a:t>Owner of Capitol City </a:t>
            </a:r>
            <a:r>
              <a:rPr lang="en-US" dirty="0" err="1" smtClean="0"/>
              <a:t>Pedicabs</a:t>
            </a:r>
            <a:endParaRPr lang="en-US" dirty="0" smtClean="0"/>
          </a:p>
          <a:p>
            <a:pPr>
              <a:buFont typeface="Wingdings" panose="05000000000000000000" pitchFamily="2" charset="2"/>
              <a:buChar char="§"/>
            </a:pPr>
            <a:r>
              <a:rPr lang="en-US" dirty="0" smtClean="0"/>
              <a:t>Wants to manufacture the </a:t>
            </a:r>
            <a:r>
              <a:rPr lang="en-US" dirty="0" err="1" smtClean="0"/>
              <a:t>Pedibus</a:t>
            </a:r>
            <a:r>
              <a:rPr lang="en-US" dirty="0" smtClean="0"/>
              <a:t> for sale</a:t>
            </a:r>
            <a:endParaRPr lang="en-US" dirty="0"/>
          </a:p>
        </p:txBody>
      </p:sp>
      <p:sp>
        <p:nvSpPr>
          <p:cNvPr id="4" name="Slide Number Placeholder 3"/>
          <p:cNvSpPr>
            <a:spLocks noGrp="1"/>
          </p:cNvSpPr>
          <p:nvPr>
            <p:ph type="sldNum" sz="quarter" idx="12"/>
          </p:nvPr>
        </p:nvSpPr>
        <p:spPr/>
        <p:txBody>
          <a:bodyPr>
            <a:normAutofit/>
          </a:bodyPr>
          <a:lstStyle/>
          <a:p>
            <a:fld id="{CFE4BAC9-6D41-4691-9299-18EF07EF0177}" type="slidenum">
              <a:rPr lang="en-US" smtClean="0"/>
              <a:t>4</a:t>
            </a:fld>
            <a:endParaRPr lang="en-US"/>
          </a:p>
        </p:txBody>
      </p:sp>
      <p:pic>
        <p:nvPicPr>
          <p:cNvPr id="2050" name="Picture 2" descr="http://capitalcitypedicabs.com/CCPedicabs/Drive_files/advert1.jpg"/>
          <p:cNvPicPr>
            <a:picLocks noChangeAspect="1" noChangeArrowheads="1"/>
          </p:cNvPicPr>
          <p:nvPr/>
        </p:nvPicPr>
        <p:blipFill rotWithShape="1">
          <a:blip r:embed="rId2">
            <a:extLst>
              <a:ext uri="{28A0092B-C50C-407E-A947-70E740481C1C}">
                <a14:useLocalDpi xmlns:a14="http://schemas.microsoft.com/office/drawing/2010/main" val="0"/>
              </a:ext>
            </a:extLst>
          </a:blip>
          <a:srcRect l="6283" t="15413" r="3956" b="309"/>
          <a:stretch/>
        </p:blipFill>
        <p:spPr bwMode="auto">
          <a:xfrm>
            <a:off x="6794240" y="3808226"/>
            <a:ext cx="3598830" cy="254812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0591800" y="6570990"/>
            <a:ext cx="1259632" cy="261610"/>
          </a:xfrm>
          <a:prstGeom prst="rect">
            <a:avLst/>
          </a:prstGeom>
          <a:noFill/>
        </p:spPr>
        <p:txBody>
          <a:bodyPr wrap="square" rtlCol="0">
            <a:spAutoFit/>
          </a:bodyPr>
          <a:lstStyle/>
          <a:p>
            <a:r>
              <a:rPr lang="en-US" sz="1100" dirty="0">
                <a:solidFill>
                  <a:schemeClr val="tx1">
                    <a:lumMod val="50000"/>
                    <a:lumOff val="50000"/>
                  </a:schemeClr>
                </a:solidFill>
              </a:rPr>
              <a:t>James McCord</a:t>
            </a:r>
          </a:p>
        </p:txBody>
      </p:sp>
    </p:spTree>
    <p:extLst>
      <p:ext uri="{BB962C8B-B14F-4D97-AF65-F5344CB8AC3E}">
        <p14:creationId xmlns:p14="http://schemas.microsoft.com/office/powerpoint/2010/main" val="141363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Final Design Selection</a:t>
            </a:r>
            <a:endParaRPr lang="en-US" dirty="0"/>
          </a:p>
        </p:txBody>
      </p:sp>
      <p:sp>
        <p:nvSpPr>
          <p:cNvPr id="3" name="Content Placeholder 2"/>
          <p:cNvSpPr>
            <a:spLocks noGrp="1"/>
          </p:cNvSpPr>
          <p:nvPr>
            <p:ph idx="1"/>
          </p:nvPr>
        </p:nvSpPr>
        <p:spPr>
          <a:xfrm>
            <a:off x="391585" y="1989107"/>
            <a:ext cx="10439399" cy="4190998"/>
          </a:xfrm>
        </p:spPr>
        <p:txBody>
          <a:bodyPr>
            <a:normAutofit/>
          </a:bodyPr>
          <a:lstStyle/>
          <a:p>
            <a:pPr marL="0" indent="0">
              <a:buNone/>
            </a:pPr>
            <a:r>
              <a:rPr lang="en-US" sz="3200" dirty="0"/>
              <a:t>The Pedibus is broken down into </a:t>
            </a:r>
            <a:r>
              <a:rPr lang="en-US" sz="3200" dirty="0" smtClean="0"/>
              <a:t>three </a:t>
            </a:r>
            <a:r>
              <a:rPr lang="en-US" sz="3200" dirty="0"/>
              <a:t>main components</a:t>
            </a:r>
          </a:p>
          <a:p>
            <a:pPr marL="1493838" lvl="4" indent="-457200">
              <a:buFont typeface="+mj-lt"/>
              <a:buAutoNum type="arabicPeriod"/>
            </a:pPr>
            <a:r>
              <a:rPr lang="en-US" sz="3200" dirty="0"/>
              <a:t>Structural </a:t>
            </a:r>
            <a:r>
              <a:rPr lang="en-US" sz="3200" dirty="0" smtClean="0"/>
              <a:t>frame </a:t>
            </a:r>
          </a:p>
          <a:p>
            <a:pPr marL="1493838" lvl="4" indent="-457200">
              <a:buFont typeface="+mj-lt"/>
              <a:buAutoNum type="arabicPeriod"/>
            </a:pPr>
            <a:r>
              <a:rPr lang="en-US" sz="3200" dirty="0" smtClean="0"/>
              <a:t>Steering and braking</a:t>
            </a:r>
          </a:p>
          <a:p>
            <a:pPr marL="1493838" lvl="4" indent="-457200">
              <a:buFont typeface="+mj-lt"/>
              <a:buAutoNum type="arabicPeriod"/>
            </a:pPr>
            <a:r>
              <a:rPr lang="en-US" sz="3200" dirty="0"/>
              <a:t>Power transmission </a:t>
            </a:r>
          </a:p>
          <a:p>
            <a:pPr marL="0" indent="0">
              <a:buNone/>
            </a:pPr>
            <a:endParaRPr lang="en-US" sz="2200" dirty="0"/>
          </a:p>
        </p:txBody>
      </p:sp>
      <p:sp>
        <p:nvSpPr>
          <p:cNvPr id="4" name="Slide Number Placeholder 3"/>
          <p:cNvSpPr>
            <a:spLocks noGrp="1"/>
          </p:cNvSpPr>
          <p:nvPr>
            <p:ph type="sldNum" sz="quarter" idx="12"/>
          </p:nvPr>
        </p:nvSpPr>
        <p:spPr/>
        <p:txBody>
          <a:bodyPr>
            <a:normAutofit/>
          </a:bodyPr>
          <a:lstStyle/>
          <a:p>
            <a:fld id="{CFE4BAC9-6D41-4691-9299-18EF07EF0177}" type="slidenum">
              <a:rPr lang="en-US" smtClean="0"/>
              <a:t>5</a:t>
            </a:fld>
            <a:endParaRPr lang="en-US"/>
          </a:p>
        </p:txBody>
      </p:sp>
      <p:sp>
        <p:nvSpPr>
          <p:cNvPr id="6" name="TextBox 5"/>
          <p:cNvSpPr txBox="1"/>
          <p:nvPr/>
        </p:nvSpPr>
        <p:spPr>
          <a:xfrm>
            <a:off x="10591800" y="6570990"/>
            <a:ext cx="1259632" cy="261610"/>
          </a:xfrm>
          <a:prstGeom prst="rect">
            <a:avLst/>
          </a:prstGeom>
          <a:noFill/>
        </p:spPr>
        <p:txBody>
          <a:bodyPr wrap="square" rtlCol="0">
            <a:spAutoFit/>
          </a:bodyPr>
          <a:lstStyle/>
          <a:p>
            <a:r>
              <a:rPr lang="en-US" sz="1100" dirty="0">
                <a:solidFill>
                  <a:schemeClr val="tx1">
                    <a:lumMod val="50000"/>
                    <a:lumOff val="50000"/>
                  </a:schemeClr>
                </a:solidFill>
              </a:rPr>
              <a:t>James McCord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65400"/>
            <a:ext cx="4979279" cy="3939594"/>
          </a:xfrm>
          <a:prstGeom prst="rect">
            <a:avLst/>
          </a:prstGeom>
        </p:spPr>
      </p:pic>
    </p:spTree>
    <p:extLst>
      <p:ext uri="{BB962C8B-B14F-4D97-AF65-F5344CB8AC3E}">
        <p14:creationId xmlns:p14="http://schemas.microsoft.com/office/powerpoint/2010/main" val="222953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Aluminum </a:t>
            </a:r>
            <a:r>
              <a:rPr lang="en-US" dirty="0" smtClean="0"/>
              <a:t>and</a:t>
            </a:r>
            <a:r>
              <a:rPr lang="en-US" dirty="0" smtClean="0"/>
              <a:t> </a:t>
            </a:r>
            <a:r>
              <a:rPr lang="en-US" dirty="0" smtClean="0"/>
              <a:t>Steel </a:t>
            </a:r>
            <a:endParaRPr lang="en-US" dirty="0"/>
          </a:p>
        </p:txBody>
      </p:sp>
      <p:sp>
        <p:nvSpPr>
          <p:cNvPr id="3" name="Content Placeholder 2"/>
          <p:cNvSpPr>
            <a:spLocks noGrp="1"/>
          </p:cNvSpPr>
          <p:nvPr>
            <p:ph idx="1"/>
          </p:nvPr>
        </p:nvSpPr>
        <p:spPr>
          <a:xfrm>
            <a:off x="762000" y="1828800"/>
            <a:ext cx="8839200" cy="3505200"/>
          </a:xfrm>
        </p:spPr>
        <p:txBody>
          <a:bodyPr/>
          <a:lstStyle/>
          <a:p>
            <a:pPr>
              <a:buFont typeface="Wingdings" panose="05000000000000000000" pitchFamily="2" charset="2"/>
              <a:buChar char="§"/>
            </a:pPr>
            <a:r>
              <a:rPr lang="en-US" dirty="0" smtClean="0"/>
              <a:t>Initially we wanted to make a frame completely of Aluminum but after further analysis and modeling we concluded a mixture of the two would result in the most strength to weight ratio.</a:t>
            </a:r>
          </a:p>
          <a:p>
            <a:pPr>
              <a:buFont typeface="Wingdings" panose="05000000000000000000" pitchFamily="2" charset="2"/>
              <a:buChar char="§"/>
            </a:pPr>
            <a:r>
              <a:rPr lang="en-US" dirty="0" smtClean="0"/>
              <a:t>Using a minimalistic lower base of two steel rectangular beams to support the majority of the weight and an aluminum substructure above that.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4479" y="4038600"/>
            <a:ext cx="3081528" cy="2419040"/>
          </a:xfrm>
          <a:prstGeom prst="rect">
            <a:avLst/>
          </a:prstGeom>
        </p:spPr>
      </p:pic>
      <p:sp>
        <p:nvSpPr>
          <p:cNvPr id="9" name="TextBox 8"/>
          <p:cNvSpPr txBox="1"/>
          <p:nvPr/>
        </p:nvSpPr>
        <p:spPr>
          <a:xfrm>
            <a:off x="10591800" y="6570990"/>
            <a:ext cx="1259632" cy="261610"/>
          </a:xfrm>
          <a:prstGeom prst="rect">
            <a:avLst/>
          </a:prstGeom>
          <a:noFill/>
        </p:spPr>
        <p:txBody>
          <a:bodyPr wrap="square" rtlCol="0">
            <a:spAutoFit/>
          </a:bodyPr>
          <a:lstStyle/>
          <a:p>
            <a:r>
              <a:rPr lang="en-US" sz="1100" dirty="0">
                <a:solidFill>
                  <a:schemeClr val="tx1">
                    <a:lumMod val="50000"/>
                    <a:lumOff val="50000"/>
                  </a:schemeClr>
                </a:solidFill>
              </a:rPr>
              <a:t>James McCord</a:t>
            </a:r>
          </a:p>
        </p:txBody>
      </p:sp>
      <p:sp>
        <p:nvSpPr>
          <p:cNvPr id="4" name="Slide Number Placeholder 3"/>
          <p:cNvSpPr>
            <a:spLocks noGrp="1"/>
          </p:cNvSpPr>
          <p:nvPr>
            <p:ph type="sldNum" sz="quarter" idx="12"/>
          </p:nvPr>
        </p:nvSpPr>
        <p:spPr/>
        <p:txBody>
          <a:bodyPr/>
          <a:lstStyle/>
          <a:p>
            <a:fld id="{B13333A4-2EF1-4B79-B68C-AB20E66B4822}" type="slidenum">
              <a:rPr lang="en-US" smtClean="0"/>
              <a:t>6</a:t>
            </a:fld>
            <a:endParaRPr lang="en-US"/>
          </a:p>
        </p:txBody>
      </p:sp>
      <p:pic>
        <p:nvPicPr>
          <p:cNvPr id="8" name="Picture 7"/>
          <p:cNvPicPr>
            <a:picLocks noChangeAspect="1"/>
          </p:cNvPicPr>
          <p:nvPr/>
        </p:nvPicPr>
        <p:blipFill rotWithShape="1">
          <a:blip r:embed="rId3"/>
          <a:srcRect b="10083"/>
          <a:stretch/>
        </p:blipFill>
        <p:spPr>
          <a:xfrm>
            <a:off x="5906007" y="4038600"/>
            <a:ext cx="5945425" cy="2043558"/>
          </a:xfrm>
          <a:prstGeom prst="rect">
            <a:avLst/>
          </a:prstGeom>
        </p:spPr>
      </p:pic>
    </p:spTree>
    <p:extLst>
      <p:ext uri="{BB962C8B-B14F-4D97-AF65-F5344CB8AC3E}">
        <p14:creationId xmlns:p14="http://schemas.microsoft.com/office/powerpoint/2010/main" val="364769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Front Axle</a:t>
            </a:r>
            <a:endParaRPr lang="en-US" dirty="0"/>
          </a:p>
        </p:txBody>
      </p:sp>
      <p:sp>
        <p:nvSpPr>
          <p:cNvPr id="3" name="Content Placeholder 2"/>
          <p:cNvSpPr>
            <a:spLocks noGrp="1"/>
          </p:cNvSpPr>
          <p:nvPr>
            <p:ph idx="1"/>
          </p:nvPr>
        </p:nvSpPr>
        <p:spPr>
          <a:xfrm>
            <a:off x="838200" y="1825625"/>
            <a:ext cx="6172200" cy="4351338"/>
          </a:xfrm>
        </p:spPr>
        <p:txBody>
          <a:bodyPr/>
          <a:lstStyle/>
          <a:p>
            <a:pPr>
              <a:buFont typeface="Wingdings" panose="05000000000000000000" pitchFamily="2" charset="2"/>
              <a:buChar char="§"/>
            </a:pPr>
            <a:r>
              <a:rPr lang="en-US" dirty="0" smtClean="0"/>
              <a:t>Decided on front end that included steering, braking, and suspension.</a:t>
            </a:r>
          </a:p>
          <a:p>
            <a:pPr>
              <a:buFont typeface="Wingdings" panose="05000000000000000000" pitchFamily="2" charset="2"/>
              <a:buChar char="§"/>
            </a:pPr>
            <a:r>
              <a:rPr lang="en-US" dirty="0" smtClean="0"/>
              <a:t>Chose Mustang II IFS for its light weight and simplicity</a:t>
            </a:r>
            <a:endParaRPr lang="en-US" dirty="0"/>
          </a:p>
        </p:txBody>
      </p:sp>
      <p:pic>
        <p:nvPicPr>
          <p:cNvPr id="5" name="Picture 4"/>
          <p:cNvPicPr>
            <a:picLocks noChangeAspect="1"/>
          </p:cNvPicPr>
          <p:nvPr/>
        </p:nvPicPr>
        <p:blipFill>
          <a:blip r:embed="rId2"/>
          <a:stretch>
            <a:fillRect/>
          </a:stretch>
        </p:blipFill>
        <p:spPr>
          <a:xfrm>
            <a:off x="7162800" y="1828800"/>
            <a:ext cx="4800600" cy="2886361"/>
          </a:xfrm>
          <a:prstGeom prst="rect">
            <a:avLst/>
          </a:prstGeom>
        </p:spPr>
      </p:pic>
      <p:pic>
        <p:nvPicPr>
          <p:cNvPr id="4" name="Picture 3"/>
          <p:cNvPicPr>
            <a:picLocks noChangeAspect="1"/>
          </p:cNvPicPr>
          <p:nvPr/>
        </p:nvPicPr>
        <p:blipFill>
          <a:blip r:embed="rId3"/>
          <a:stretch>
            <a:fillRect/>
          </a:stretch>
        </p:blipFill>
        <p:spPr>
          <a:xfrm>
            <a:off x="2286001" y="4482384"/>
            <a:ext cx="6477000" cy="1971260"/>
          </a:xfrm>
          <a:prstGeom prst="rect">
            <a:avLst/>
          </a:prstGeom>
        </p:spPr>
      </p:pic>
      <p:sp>
        <p:nvSpPr>
          <p:cNvPr id="6" name="TextBox 5"/>
          <p:cNvSpPr txBox="1"/>
          <p:nvPr/>
        </p:nvSpPr>
        <p:spPr>
          <a:xfrm>
            <a:off x="10033208" y="6469062"/>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James McCord</a:t>
            </a:r>
            <a:endParaRPr lang="en-US" sz="1100" dirty="0">
              <a:solidFill>
                <a:schemeClr val="tx1">
                  <a:lumMod val="50000"/>
                  <a:lumOff val="50000"/>
                </a:schemeClr>
              </a:solidFill>
            </a:endParaRPr>
          </a:p>
        </p:txBody>
      </p:sp>
      <p:sp>
        <p:nvSpPr>
          <p:cNvPr id="8" name="Slide Number Placeholder 7"/>
          <p:cNvSpPr>
            <a:spLocks noGrp="1"/>
          </p:cNvSpPr>
          <p:nvPr>
            <p:ph type="sldNum" sz="quarter" idx="12"/>
          </p:nvPr>
        </p:nvSpPr>
        <p:spPr/>
        <p:txBody>
          <a:bodyPr/>
          <a:lstStyle/>
          <a:p>
            <a:fld id="{B13333A4-2EF1-4B79-B68C-AB20E66B4822}" type="slidenum">
              <a:rPr lang="en-US" smtClean="0"/>
              <a:t>7</a:t>
            </a:fld>
            <a:endParaRPr lang="en-US"/>
          </a:p>
        </p:txBody>
      </p:sp>
    </p:spTree>
    <p:extLst>
      <p:ext uri="{BB962C8B-B14F-4D97-AF65-F5344CB8AC3E}">
        <p14:creationId xmlns:p14="http://schemas.microsoft.com/office/powerpoint/2010/main" val="393948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Drive Train </a:t>
            </a:r>
            <a:r>
              <a:rPr lang="en-US" dirty="0"/>
              <a:t>L</a:t>
            </a:r>
            <a:r>
              <a:rPr lang="en-US" dirty="0" smtClean="0"/>
              <a:t>ayout</a:t>
            </a:r>
            <a:endParaRPr lang="en-US" dirty="0"/>
          </a:p>
        </p:txBody>
      </p:sp>
      <p:sp>
        <p:nvSpPr>
          <p:cNvPr id="3" name="Content Placeholder 2"/>
          <p:cNvSpPr>
            <a:spLocks noGrp="1"/>
          </p:cNvSpPr>
          <p:nvPr>
            <p:ph idx="1"/>
          </p:nvPr>
        </p:nvSpPr>
        <p:spPr>
          <a:xfrm>
            <a:off x="990600" y="1981200"/>
            <a:ext cx="9435663" cy="3992563"/>
          </a:xfrm>
        </p:spPr>
        <p:txBody>
          <a:bodyPr/>
          <a:lstStyle/>
          <a:p>
            <a:pPr>
              <a:buFont typeface="Wingdings" panose="05000000000000000000" pitchFamily="2" charset="2"/>
              <a:buChar char="§"/>
            </a:pPr>
            <a:r>
              <a:rPr lang="en-US" dirty="0" smtClean="0"/>
              <a:t>Peddling input</a:t>
            </a:r>
          </a:p>
          <a:p>
            <a:pPr>
              <a:buFont typeface="Wingdings" panose="05000000000000000000" pitchFamily="2" charset="2"/>
              <a:buChar char="§"/>
            </a:pPr>
            <a:r>
              <a:rPr lang="en-US" dirty="0" smtClean="0"/>
              <a:t>Turns the drive shaft</a:t>
            </a:r>
          </a:p>
          <a:p>
            <a:pPr>
              <a:buFont typeface="Wingdings" panose="05000000000000000000" pitchFamily="2" charset="2"/>
              <a:buChar char="§"/>
            </a:pPr>
            <a:r>
              <a:rPr lang="en-US" dirty="0" smtClean="0"/>
              <a:t>Drive shaft turns rear differential</a:t>
            </a:r>
          </a:p>
          <a:p>
            <a:pPr>
              <a:buFont typeface="Wingdings" panose="05000000000000000000" pitchFamily="2" charset="2"/>
              <a:buChar char="§"/>
            </a:pPr>
            <a:r>
              <a:rPr lang="en-US" dirty="0" smtClean="0"/>
              <a:t>Differential turns the tires</a:t>
            </a:r>
            <a:endParaRPr lang="en-US" dirty="0"/>
          </a:p>
        </p:txBody>
      </p:sp>
      <p:pic>
        <p:nvPicPr>
          <p:cNvPr id="4" name="Picture 3"/>
          <p:cNvPicPr>
            <a:picLocks noChangeAspect="1"/>
          </p:cNvPicPr>
          <p:nvPr/>
        </p:nvPicPr>
        <p:blipFill>
          <a:blip r:embed="rId2"/>
          <a:stretch>
            <a:fillRect/>
          </a:stretch>
        </p:blipFill>
        <p:spPr>
          <a:xfrm>
            <a:off x="7162800" y="1828800"/>
            <a:ext cx="4253923" cy="4404061"/>
          </a:xfrm>
          <a:prstGeom prst="rect">
            <a:avLst/>
          </a:prstGeom>
        </p:spPr>
      </p:pic>
      <p:sp>
        <p:nvSpPr>
          <p:cNvPr id="5" name="TextBox 4"/>
          <p:cNvSpPr txBox="1"/>
          <p:nvPr/>
        </p:nvSpPr>
        <p:spPr>
          <a:xfrm>
            <a:off x="10033208" y="6469062"/>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James McCord</a:t>
            </a:r>
            <a:endParaRPr lang="en-US" sz="1100" dirty="0">
              <a:solidFill>
                <a:schemeClr val="tx1">
                  <a:lumMod val="50000"/>
                  <a:lumOff val="50000"/>
                </a:schemeClr>
              </a:solidFill>
            </a:endParaRPr>
          </a:p>
        </p:txBody>
      </p:sp>
      <p:sp>
        <p:nvSpPr>
          <p:cNvPr id="7" name="Slide Number Placeholder 6"/>
          <p:cNvSpPr>
            <a:spLocks noGrp="1"/>
          </p:cNvSpPr>
          <p:nvPr>
            <p:ph type="sldNum" sz="quarter" idx="12"/>
          </p:nvPr>
        </p:nvSpPr>
        <p:spPr/>
        <p:txBody>
          <a:bodyPr/>
          <a:lstStyle/>
          <a:p>
            <a:fld id="{B13333A4-2EF1-4B79-B68C-AB20E66B4822}" type="slidenum">
              <a:rPr lang="en-US" smtClean="0"/>
              <a:t>8</a:t>
            </a:fld>
            <a:endParaRPr lang="en-US"/>
          </a:p>
        </p:txBody>
      </p:sp>
    </p:spTree>
    <p:extLst>
      <p:ext uri="{BB962C8B-B14F-4D97-AF65-F5344CB8AC3E}">
        <p14:creationId xmlns:p14="http://schemas.microsoft.com/office/powerpoint/2010/main" val="191612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86" y="572622"/>
            <a:ext cx="11432116" cy="967840"/>
          </a:xfrm>
        </p:spPr>
        <p:txBody>
          <a:bodyPr/>
          <a:lstStyle/>
          <a:p>
            <a:r>
              <a:rPr lang="en-US" dirty="0" smtClean="0"/>
              <a:t>Progress this semester</a:t>
            </a:r>
            <a:endParaRPr lang="en-US" dirty="0"/>
          </a:p>
        </p:txBody>
      </p:sp>
      <p:sp>
        <p:nvSpPr>
          <p:cNvPr id="3" name="Content Placeholder 2"/>
          <p:cNvSpPr>
            <a:spLocks noGrp="1"/>
          </p:cNvSpPr>
          <p:nvPr>
            <p:ph idx="1"/>
          </p:nvPr>
        </p:nvSpPr>
        <p:spPr>
          <a:xfrm>
            <a:off x="404286" y="1828800"/>
            <a:ext cx="8193322" cy="3992563"/>
          </a:xfrm>
        </p:spPr>
        <p:txBody>
          <a:bodyPr/>
          <a:lstStyle/>
          <a:p>
            <a:r>
              <a:rPr lang="en-US" dirty="0" smtClean="0"/>
              <a:t>Pulled the rear axle from 1992 Camaro from pick and pull </a:t>
            </a:r>
          </a:p>
          <a:p>
            <a:r>
              <a:rPr lang="en-US" dirty="0" smtClean="0"/>
              <a:t>Gear ratio of 3.2:1 pick and pull</a:t>
            </a:r>
          </a:p>
          <a:p>
            <a:r>
              <a:rPr lang="en-US" dirty="0" smtClean="0"/>
              <a:t>Used differential gear ratio to order bike parts</a:t>
            </a:r>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9</a:t>
            </a:fld>
            <a:endParaRPr lang="en-US"/>
          </a:p>
        </p:txBody>
      </p:sp>
      <p:pic>
        <p:nvPicPr>
          <p:cNvPr id="5" name="Picture 4"/>
          <p:cNvPicPr>
            <a:picLocks noChangeAspect="1"/>
          </p:cNvPicPr>
          <p:nvPr/>
        </p:nvPicPr>
        <p:blipFill>
          <a:blip r:embed="rId3"/>
          <a:stretch>
            <a:fillRect/>
          </a:stretch>
        </p:blipFill>
        <p:spPr>
          <a:xfrm>
            <a:off x="286856" y="3489600"/>
            <a:ext cx="3941186" cy="2955889"/>
          </a:xfrm>
          <a:prstGeom prst="rect">
            <a:avLst/>
          </a:prstGeom>
        </p:spPr>
      </p:pic>
      <p:pic>
        <p:nvPicPr>
          <p:cNvPr id="6" name="Picture 5"/>
          <p:cNvPicPr>
            <a:picLocks noChangeAspect="1"/>
          </p:cNvPicPr>
          <p:nvPr/>
        </p:nvPicPr>
        <p:blipFill>
          <a:blip r:embed="rId4"/>
          <a:stretch>
            <a:fillRect/>
          </a:stretch>
        </p:blipFill>
        <p:spPr>
          <a:xfrm>
            <a:off x="8597607" y="2020823"/>
            <a:ext cx="3318500" cy="4424667"/>
          </a:xfrm>
          <a:prstGeom prst="rect">
            <a:avLst/>
          </a:prstGeom>
        </p:spPr>
      </p:pic>
      <p:pic>
        <p:nvPicPr>
          <p:cNvPr id="9" name="Picture 8"/>
          <p:cNvPicPr>
            <a:picLocks noChangeAspect="1"/>
          </p:cNvPicPr>
          <p:nvPr/>
        </p:nvPicPr>
        <p:blipFill>
          <a:blip r:embed="rId5"/>
          <a:stretch>
            <a:fillRect/>
          </a:stretch>
        </p:blipFill>
        <p:spPr>
          <a:xfrm>
            <a:off x="4426273" y="3489601"/>
            <a:ext cx="3942798" cy="2955889"/>
          </a:xfrm>
          <a:prstGeom prst="rect">
            <a:avLst/>
          </a:prstGeom>
        </p:spPr>
      </p:pic>
      <p:sp>
        <p:nvSpPr>
          <p:cNvPr id="8" name="TextBox 7"/>
          <p:cNvSpPr txBox="1"/>
          <p:nvPr/>
        </p:nvSpPr>
        <p:spPr>
          <a:xfrm>
            <a:off x="10591800" y="6570990"/>
            <a:ext cx="1259632" cy="261610"/>
          </a:xfrm>
          <a:prstGeom prst="rect">
            <a:avLst/>
          </a:prstGeom>
          <a:noFill/>
        </p:spPr>
        <p:txBody>
          <a:bodyPr wrap="square" rtlCol="0">
            <a:spAutoFit/>
          </a:bodyPr>
          <a:lstStyle/>
          <a:p>
            <a:r>
              <a:rPr lang="en-US" sz="1100" dirty="0" smtClean="0">
                <a:solidFill>
                  <a:schemeClr val="tx1">
                    <a:lumMod val="50000"/>
                    <a:lumOff val="50000"/>
                  </a:schemeClr>
                </a:solidFill>
              </a:rPr>
              <a:t>John </a:t>
            </a:r>
            <a:r>
              <a:rPr lang="en-US" sz="1100" dirty="0" err="1" smtClean="0">
                <a:solidFill>
                  <a:schemeClr val="tx1">
                    <a:lumMod val="50000"/>
                    <a:lumOff val="50000"/>
                  </a:schemeClr>
                </a:solidFill>
              </a:rPr>
              <a:t>Hassler</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184847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9827B5-A90F-45DE-9A48-E01BF3AFCC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Spectrum.thmx</Template>
  <TotalTime>0</TotalTime>
  <Words>1135</Words>
  <Application>Microsoft Office PowerPoint</Application>
  <PresentationFormat>Widescreen</PresentationFormat>
  <Paragraphs>252</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Schoolbook</vt:lpstr>
      <vt:lpstr>Corbel</vt:lpstr>
      <vt:lpstr>Wingdings</vt:lpstr>
      <vt:lpstr>Spectrum</vt:lpstr>
      <vt:lpstr>Pedibus Development</vt:lpstr>
      <vt:lpstr>Background</vt:lpstr>
      <vt:lpstr>Existing Models</vt:lpstr>
      <vt:lpstr>Sponsor</vt:lpstr>
      <vt:lpstr>Final Design Selection</vt:lpstr>
      <vt:lpstr>Aluminum and Steel </vt:lpstr>
      <vt:lpstr>Front Axle</vt:lpstr>
      <vt:lpstr>Drive Train Layout</vt:lpstr>
      <vt:lpstr>Progress this semester</vt:lpstr>
      <vt:lpstr>Progress this semester</vt:lpstr>
      <vt:lpstr>Storage and manufacturing space</vt:lpstr>
      <vt:lpstr>Initial assembly</vt:lpstr>
      <vt:lpstr>Stress Testing</vt:lpstr>
      <vt:lpstr>Changes To The Previous Design</vt:lpstr>
      <vt:lpstr>New pedaling station Crank Design</vt:lpstr>
      <vt:lpstr> Removal Of Power Assistance </vt:lpstr>
      <vt:lpstr>New seat post design</vt:lpstr>
      <vt:lpstr>Moving Pedibus From Garage To The Sport Centers</vt:lpstr>
      <vt:lpstr>Challenges encountered so far</vt:lpstr>
      <vt:lpstr>Budget</vt:lpstr>
      <vt:lpstr>In The Future</vt:lpstr>
      <vt:lpstr>In The Future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2013-12-02T16:35:24Z</dcterms:created>
  <dcterms:modified xsi:type="dcterms:W3CDTF">2014-02-11T21:39:45Z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TC030310109991</vt:lpwstr>
  </property>
</Properties>
</file>